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319" r:id="rId3"/>
    <p:sldId id="320" r:id="rId4"/>
    <p:sldId id="283" r:id="rId5"/>
    <p:sldId id="284" r:id="rId6"/>
    <p:sldId id="285" r:id="rId7"/>
    <p:sldId id="290" r:id="rId8"/>
    <p:sldId id="291" r:id="rId9"/>
    <p:sldId id="315" r:id="rId10"/>
    <p:sldId id="287" r:id="rId11"/>
    <p:sldId id="292" r:id="rId12"/>
    <p:sldId id="282" r:id="rId13"/>
    <p:sldId id="316" r:id="rId14"/>
    <p:sldId id="31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722ED-9DDE-B0CB-82DE-F1AD7E130301}" v="46" dt="2023-11-27T14:34:36.605"/>
    <p1510:client id="{6D55E9AA-334C-2385-2DCD-9A2671791802}" v="58" dt="2023-11-27T14:01:00.849"/>
    <p1510:client id="{DDBCE949-0A04-B38E-01E9-DF686DCDCA7F}" v="17" dt="2023-12-05T12:55:20.090"/>
    <p1510:client id="{DE90FE36-0CD3-47B6-A466-35D6C518C648}" v="18" dt="2023-12-09T13:22:18.396"/>
    <p1510:client id="{F427BD2B-BEFE-4DF0-87DF-6924FB0F9ACE}" v="7" dt="2023-11-20T14:07:51.642"/>
    <p1510:client id="{F907834B-543F-E93E-BF0C-264278BD70AC}" v="260" dt="2023-11-20T01:07:3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5840"/>
  </p:normalViewPr>
  <p:slideViewPr>
    <p:cSldViewPr snapToGrid="0">
      <p:cViewPr varScale="1">
        <p:scale>
          <a:sx n="112" d="100"/>
          <a:sy n="112" d="100"/>
        </p:scale>
        <p:origin x="440" y="19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0A9CA-BE95-B648-B812-992CD982D787}" type="datetimeFigureOut">
              <a:rPr lang="en-US" smtClean="0"/>
              <a:t>12/9/23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6EFDD-3DC1-9844-A851-48DDD42B6F45}" type="slidenum">
              <a:rPr lang="en-US" smtClean="0"/>
              <a:t>‹#›</a:t>
            </a:fld>
            <a:endParaRPr lang="en-US"/>
          </a:p>
        </p:txBody>
      </p:sp>
    </p:spTree>
    <p:extLst>
      <p:ext uri="{BB962C8B-B14F-4D97-AF65-F5344CB8AC3E}">
        <p14:creationId xmlns:p14="http://schemas.microsoft.com/office/powerpoint/2010/main" val="431147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IDD and Trauma = “A well-known secret” (Shapiro, 2018) </a:t>
            </a:r>
          </a:p>
          <a:p>
            <a:r>
              <a:rPr lang="en-US"/>
              <a:t>People with intellectual and developmental disabilities (IDD) and their families are disproportionately impacted by trauma and Adverse Childhood Experiences (ACEs)</a:t>
            </a:r>
          </a:p>
          <a:p>
            <a:r>
              <a:rPr lang="en-US"/>
              <a:t>Sexual violence: 4 to 7 times higher (Shapiro, 2018; Smith &amp; Harrell</a:t>
            </a:r>
            <a:r>
              <a:rPr lang="en-US" baseline="0"/>
              <a:t>, </a:t>
            </a:r>
            <a:r>
              <a:rPr lang="en-US"/>
              <a:t>2013)</a:t>
            </a:r>
          </a:p>
          <a:p>
            <a:r>
              <a:rPr lang="en-US"/>
              <a:t>Sexual</a:t>
            </a:r>
            <a:r>
              <a:rPr lang="en-US" baseline="0"/>
              <a:t>, </a:t>
            </a:r>
            <a:r>
              <a:rPr lang="en-US"/>
              <a:t>physical </a:t>
            </a:r>
            <a:r>
              <a:rPr lang="en-US" baseline="0"/>
              <a:t>and</a:t>
            </a:r>
            <a:r>
              <a:rPr lang="en-US"/>
              <a:t>/or financial abuse (</a:t>
            </a:r>
            <a:r>
              <a:rPr lang="en-US" err="1"/>
              <a:t>Baladarian</a:t>
            </a:r>
            <a:r>
              <a:rPr lang="en-US"/>
              <a:t> et. al 2013)</a:t>
            </a:r>
          </a:p>
          <a:p>
            <a:r>
              <a:rPr lang="en-US"/>
              <a:t>70% self-reported </a:t>
            </a:r>
          </a:p>
          <a:p>
            <a:r>
              <a:rPr lang="en-US"/>
              <a:t>63% of immediate family members report</a:t>
            </a:r>
          </a:p>
          <a:p>
            <a:r>
              <a:rPr lang="en-US"/>
              <a:t>Many transition from unpaid family care to paid support during times of crisis/trauma (Gray et al., 2015) </a:t>
            </a:r>
          </a:p>
          <a:p>
            <a:r>
              <a:rPr lang="en-US"/>
              <a:t>Paid direct support staff have greater exposure to</a:t>
            </a:r>
            <a:r>
              <a:rPr lang="en-US" baseline="0"/>
              <a:t> adverse </a:t>
            </a:r>
            <a:r>
              <a:rPr lang="en-US"/>
              <a:t>childhood </a:t>
            </a:r>
            <a:r>
              <a:rPr lang="en-US" baseline="0"/>
              <a:t>experiences </a:t>
            </a:r>
            <a:r>
              <a:rPr lang="en-US"/>
              <a:t>and adult chronic stressors than </a:t>
            </a:r>
            <a:r>
              <a:rPr lang="en-US" baseline="0"/>
              <a:t>the </a:t>
            </a:r>
            <a:r>
              <a:rPr lang="en-US"/>
              <a:t>general population (Keesler, 2018)</a:t>
            </a:r>
          </a:p>
          <a:p>
            <a:r>
              <a:rPr lang="en-US"/>
              <a:t>2. Systems also experience trauma</a:t>
            </a:r>
          </a:p>
          <a:p>
            <a:r>
              <a:rPr lang="en-US"/>
              <a:t>“Just as </a:t>
            </a:r>
            <a:r>
              <a:rPr lang="en-US" baseline="0"/>
              <a:t>the lives of people </a:t>
            </a:r>
            <a:r>
              <a:rPr lang="en-US"/>
              <a:t>exposed to repetitive </a:t>
            </a:r>
            <a:r>
              <a:rPr lang="en-US" baseline="0"/>
              <a:t>and </a:t>
            </a:r>
            <a:r>
              <a:rPr lang="en-US"/>
              <a:t>chronic trauma, abuse</a:t>
            </a:r>
            <a:r>
              <a:rPr lang="en-US" baseline="0"/>
              <a:t>, and </a:t>
            </a:r>
            <a:r>
              <a:rPr lang="en-US"/>
              <a:t>maltreatment become organized round the traumatic experiences, so too can </a:t>
            </a:r>
            <a:r>
              <a:rPr lang="en-US" b="1"/>
              <a:t>entire systems become organized </a:t>
            </a:r>
            <a:r>
              <a:rPr lang="en-US"/>
              <a:t>around the recurrent and severe </a:t>
            </a:r>
            <a:r>
              <a:rPr lang="en-US" b="1"/>
              <a:t>stresses that accompany delivering services.</a:t>
            </a:r>
            <a:r>
              <a:rPr lang="en-US"/>
              <a:t>” (Bloom, 2010) </a:t>
            </a:r>
          </a:p>
          <a:p>
            <a:r>
              <a:rPr lang="en-US"/>
              <a:t>Negative outcomes related to traumatized systems ((Treisman</a:t>
            </a:r>
            <a:r>
              <a:rPr lang="en-US" baseline="0"/>
              <a:t>, </a:t>
            </a:r>
            <a:r>
              <a:rPr lang="en-US"/>
              <a:t>2021) include punitive and hierarchical management and service practices</a:t>
            </a:r>
            <a:r>
              <a:rPr lang="en-US" baseline="0"/>
              <a:t>, </a:t>
            </a:r>
            <a:r>
              <a:rPr lang="en-US"/>
              <a:t>rigidity </a:t>
            </a:r>
            <a:r>
              <a:rPr lang="en-US" baseline="0"/>
              <a:t>in </a:t>
            </a:r>
            <a:r>
              <a:rPr lang="en-US"/>
              <a:t>rules and lack of openness to change, lack of flexibility, high turnover, absenteeism, presenteeism, illness and injury of staff, lack of engagement/participation, high-intensity reactions to normal workplace conflict, increased </a:t>
            </a:r>
            <a:r>
              <a:rPr lang="en-US" err="1"/>
              <a:t>silo“ing</a:t>
            </a:r>
            <a:r>
              <a:rPr lang="en-US"/>
              <a:t>” and isolation, lack of transparency, poor client retention and outcomes</a:t>
            </a:r>
          </a:p>
          <a:p>
            <a:endParaRPr lang="en-US" dirty="0">
              <a:cs typeface="Calibri"/>
            </a:endParaRPr>
          </a:p>
        </p:txBody>
      </p:sp>
      <p:sp>
        <p:nvSpPr>
          <p:cNvPr id="4" name="Slide Number Placeholder 3"/>
          <p:cNvSpPr>
            <a:spLocks noGrp="1"/>
          </p:cNvSpPr>
          <p:nvPr>
            <p:ph type="sldNum" sz="quarter" idx="5"/>
          </p:nvPr>
        </p:nvSpPr>
        <p:spPr/>
        <p:txBody>
          <a:bodyPr/>
          <a:lstStyle/>
          <a:p>
            <a:fld id="{3F96EFDD-3DC1-9844-A851-48DDD42B6F45}" type="slidenum">
              <a:rPr lang="en-US" smtClean="0"/>
              <a:t>2</a:t>
            </a:fld>
            <a:endParaRPr lang="en-US"/>
          </a:p>
        </p:txBody>
      </p:sp>
    </p:spTree>
    <p:extLst>
      <p:ext uri="{BB962C8B-B14F-4D97-AF65-F5344CB8AC3E}">
        <p14:creationId xmlns:p14="http://schemas.microsoft.com/office/powerpoint/2010/main" val="2722349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TIC has the following tenets:</a:t>
            </a:r>
          </a:p>
          <a:p>
            <a:r>
              <a:rPr lang="en-US" b="1" i="1" dirty="0"/>
              <a:t>Realization</a:t>
            </a:r>
            <a:r>
              <a:rPr lang="en-US" dirty="0"/>
              <a:t> of the impact and prevalence of trauma on people, groups, and systems of care and the political nature of trauma exposure and resources that support healing </a:t>
            </a:r>
            <a:endParaRPr lang="en-US" dirty="0">
              <a:cs typeface="Calibri"/>
            </a:endParaRPr>
          </a:p>
          <a:p>
            <a:r>
              <a:rPr lang="en-US" b="1" i="1" dirty="0"/>
              <a:t>Recognition</a:t>
            </a:r>
            <a:r>
              <a:rPr lang="en-US" b="1" dirty="0"/>
              <a:t> </a:t>
            </a:r>
            <a:r>
              <a:rPr lang="en-US" dirty="0"/>
              <a:t>of strengths, sources of resilience, and the signs and symptoms of traumatic and chronic stress </a:t>
            </a:r>
            <a:endParaRPr lang="en-US" dirty="0">
              <a:cs typeface="Calibri"/>
            </a:endParaRPr>
          </a:p>
          <a:p>
            <a:r>
              <a:rPr lang="en-US" dirty="0"/>
              <a:t>Active </a:t>
            </a:r>
            <a:r>
              <a:rPr lang="en-US" b="1" i="1" dirty="0"/>
              <a:t>resisting</a:t>
            </a:r>
            <a:r>
              <a:rPr lang="en-US" i="1" dirty="0"/>
              <a:t> </a:t>
            </a:r>
            <a:r>
              <a:rPr lang="en-US" dirty="0"/>
              <a:t>of policies and practices that exacerbate existing or cause new harm </a:t>
            </a:r>
            <a:endParaRPr lang="en-US" dirty="0">
              <a:cs typeface="Calibri"/>
            </a:endParaRPr>
          </a:p>
          <a:p>
            <a:r>
              <a:rPr lang="en-US" b="1" i="1" dirty="0"/>
              <a:t>Responses</a:t>
            </a:r>
            <a:r>
              <a:rPr lang="en-US" b="1" dirty="0"/>
              <a:t> </a:t>
            </a:r>
            <a:r>
              <a:rPr lang="en-US" dirty="0"/>
              <a:t>that promote hope and healing by promoting safety, trust/transparency, peer support, collaboration/mutuality, empowerment &amp; choice, and cultural humility across system efforts </a:t>
            </a:r>
            <a:endParaRPr lang="en-US" dirty="0">
              <a:cs typeface="Calibri"/>
            </a:endParaRPr>
          </a:p>
          <a:p>
            <a:r>
              <a:rPr lang="en-US" dirty="0"/>
              <a:t>●</a:t>
            </a:r>
            <a:endParaRPr lang="en-US" dirty="0">
              <a:cs typeface="Calibri"/>
            </a:endParaRPr>
          </a:p>
          <a:p>
            <a:r>
              <a:rPr lang="en-US" dirty="0"/>
              <a:t>2. Positive outcomes of TIC include:</a:t>
            </a:r>
            <a:endParaRPr lang="en-US" dirty="0">
              <a:cs typeface="Calibri"/>
            </a:endParaRPr>
          </a:p>
          <a:p>
            <a:r>
              <a:rPr lang="en-US" dirty="0"/>
              <a:t>Staff with higher rates of compassion satisfaction (Keesler, 2019) </a:t>
            </a:r>
            <a:endParaRPr lang="en-US" dirty="0">
              <a:cs typeface="Calibri"/>
            </a:endParaRPr>
          </a:p>
          <a:p>
            <a:r>
              <a:rPr lang="en-US" dirty="0"/>
              <a:t>Staff with lower rates of burnout (</a:t>
            </a:r>
            <a:r>
              <a:rPr lang="en-US" dirty="0" err="1"/>
              <a:t>Handaran</a:t>
            </a:r>
            <a:r>
              <a:rPr lang="en-US" dirty="0"/>
              <a:t>, 2015; Keesler</a:t>
            </a:r>
            <a:r>
              <a:rPr lang="en-US" baseline="0" dirty="0"/>
              <a:t>, </a:t>
            </a:r>
            <a:r>
              <a:rPr lang="en-US" dirty="0"/>
              <a:t>2019)</a:t>
            </a:r>
            <a:endParaRPr lang="en-US" dirty="0">
              <a:cs typeface="Calibri"/>
            </a:endParaRPr>
          </a:p>
          <a:p>
            <a:r>
              <a:rPr lang="en-US" dirty="0"/>
              <a:t>Improved client outcomes (Azeem et al., 2011; Purtle, 2020) including:</a:t>
            </a:r>
            <a:endParaRPr lang="en-US" dirty="0">
              <a:cs typeface="Calibri"/>
            </a:endParaRPr>
          </a:p>
          <a:p>
            <a:r>
              <a:rPr lang="en-US" dirty="0"/>
              <a:t>Decreased use of restraint (Blair</a:t>
            </a:r>
            <a:r>
              <a:rPr lang="en-US" baseline="0" dirty="0"/>
              <a:t>, </a:t>
            </a:r>
            <a:r>
              <a:rPr lang="en-US" dirty="0"/>
              <a:t>2017)</a:t>
            </a:r>
            <a:endParaRPr lang="en-US" dirty="0">
              <a:cs typeface="Calibri"/>
            </a:endParaRPr>
          </a:p>
          <a:p>
            <a:r>
              <a:rPr lang="en-US" dirty="0"/>
              <a:t>Decreased disciplinary referrals </a:t>
            </a:r>
            <a:r>
              <a:rPr lang="en-US" baseline="0" dirty="0"/>
              <a:t>and</a:t>
            </a:r>
            <a:r>
              <a:rPr lang="en-US" dirty="0"/>
              <a:t> school suspensions (Dorado et al., 2016)</a:t>
            </a:r>
            <a:endParaRPr lang="en-US" dirty="0">
              <a:cs typeface="Calibri"/>
            </a:endParaRPr>
          </a:p>
          <a:p>
            <a:r>
              <a:rPr lang="en-US" dirty="0"/>
              <a:t>Increased client-provider rapport (Hales et al., 2018)</a:t>
            </a:r>
            <a:endParaRPr lang="en-US" dirty="0">
              <a:cs typeface="Calibri"/>
            </a:endParaRPr>
          </a:p>
          <a:p>
            <a:r>
              <a:rPr lang="en-US" dirty="0"/>
              <a:t>Decreased injuries of staff &amp; increased perceived staff safety (Elwyn et al, 2015)</a:t>
            </a:r>
            <a:endParaRPr lang="en-US" dirty="0">
              <a:cs typeface="Calibri"/>
            </a:endParaRPr>
          </a:p>
          <a:p>
            <a:r>
              <a:rPr lang="en-US" dirty="0"/>
              <a:t>3. Compared to other service sectors (child welfare</a:t>
            </a:r>
            <a:r>
              <a:rPr lang="en-US" baseline="0" dirty="0"/>
              <a:t>, </a:t>
            </a:r>
            <a:r>
              <a:rPr lang="en-US" dirty="0"/>
              <a:t>victims advocacy, homelessness services etc.), IDD care systems have been slower to adopt trauma-informed care (Keesler, 2014; McNally et al., 2022)</a:t>
            </a:r>
            <a:endParaRPr lang="en-US" dirty="0">
              <a:cs typeface="Calibri"/>
            </a:endParaRPr>
          </a:p>
          <a:p>
            <a:r>
              <a:rPr lang="en-US" dirty="0"/>
              <a:t>The service sector may play an outsized role </a:t>
            </a:r>
            <a:r>
              <a:rPr lang="en-US" baseline="0" dirty="0"/>
              <a:t>in </a:t>
            </a:r>
            <a:r>
              <a:rPr lang="en-US" dirty="0"/>
              <a:t>helping (or not) people with IDD heal from trauma due to fewer natural supports and less access to trauma-specific treatment (</a:t>
            </a:r>
            <a:r>
              <a:rPr lang="en-US" dirty="0" err="1"/>
              <a:t>Vervoot</a:t>
            </a:r>
            <a:r>
              <a:rPr lang="en-US" dirty="0"/>
              <a:t>-Schel et al., 2018) </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F96EFDD-3DC1-9844-A851-48DDD42B6F45}" type="slidenum">
              <a:rPr lang="en-US" smtClean="0"/>
              <a:t>3</a:t>
            </a:fld>
            <a:endParaRPr lang="en-US"/>
          </a:p>
        </p:txBody>
      </p:sp>
    </p:spTree>
    <p:extLst>
      <p:ext uri="{BB962C8B-B14F-4D97-AF65-F5344CB8AC3E}">
        <p14:creationId xmlns:p14="http://schemas.microsoft.com/office/powerpoint/2010/main" val="93981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169C-717F-410E-82AD-F376B7C8D7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2FCDF4-FBAF-4926-958F-F608128AD6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CBA3-162C-4D35-8838-7638BF26ED34}"/>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494C25FA-CAD7-4FB1-89D1-C9D75EFA77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120A9D-EFCA-416A-9AD1-3AF67A96BC0E}"/>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60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9DF24-A95E-4B0F-87A7-43541AB9D1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CCFB4F-0E20-4A1D-8047-6972022C99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3A1FD-19F0-4955-86A0-2A148EA5CB1E}"/>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CE26C336-02A1-4E17-8070-1AD43A3FA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1441E5-E4A9-49B6-9903-ACE21C3A49B5}"/>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30706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A16E23-031E-45A5-8E9D-9A8915315B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40765-5D05-4FC4-B355-4F92F2711B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2707F-0476-476C-94D1-366DFD07EFEF}"/>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B8D52AE3-A1AC-484E-9C9E-317588E3AE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861DB-05C7-4831-945A-74CB185DAE3E}"/>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307118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A01F-F572-4FD0-B024-314BDED340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C2740-9929-48CC-BA80-82F5BCB2E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FCA447-0C02-49B0-8ABC-20B52037FE8F}"/>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A1A91660-0092-46AC-8F7E-1223E060C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B0B0D8-E250-4B26-965B-043152116D11}"/>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3241322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B810F-6BF1-4DB1-8071-CCF383665C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5E6BB1-3056-48B5-9CC2-0FFE1A3F6D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5A63F-A6C6-4B95-86B1-687112CD138A}"/>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4663266F-79F4-4658-B592-0E53AEDC7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934AE-B70B-4DB4-9113-9DF2C88CB5D3}"/>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305020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4FF0-FCE8-4031-807C-F886E14C2C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E50D83-35BD-458E-9F70-D085931574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DD427A-0679-42F9-A268-0896D5707E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762AC-D45E-4914-8A5E-FF2B213A7B24}"/>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6" name="Footer Placeholder 5">
            <a:extLst>
              <a:ext uri="{FF2B5EF4-FFF2-40B4-BE49-F238E27FC236}">
                <a16:creationId xmlns:a16="http://schemas.microsoft.com/office/drawing/2014/main" id="{16B1F0D1-54E1-4795-8915-80BF4C42DC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0F7D34-CCE4-45EA-8805-42A69E8EC970}"/>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57194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5413B-349D-44B2-A7FD-537C49D6DE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CD3AEA-DB77-40D6-BB27-020F5E1C1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FC8192-81C9-4B5C-BBCC-EECFD31B9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C2FA37-2BC3-4075-BFE5-C88EA01C8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6A71BB-90FD-4B5B-897C-1E60A3C079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A1AE53-8FE0-4664-9584-E0E9EF8C517E}"/>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8" name="Footer Placeholder 7">
            <a:extLst>
              <a:ext uri="{FF2B5EF4-FFF2-40B4-BE49-F238E27FC236}">
                <a16:creationId xmlns:a16="http://schemas.microsoft.com/office/drawing/2014/main" id="{12812E96-4B4A-4AF7-A8E0-B8E322CFEB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9855B0-9517-4C1E-BA5A-08894E63E0FF}"/>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40349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1D28-BF25-458F-AFDB-5AF146C64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D2A9DB-4CB1-4D6A-A62F-8B46368921EB}"/>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4" name="Footer Placeholder 3">
            <a:extLst>
              <a:ext uri="{FF2B5EF4-FFF2-40B4-BE49-F238E27FC236}">
                <a16:creationId xmlns:a16="http://schemas.microsoft.com/office/drawing/2014/main" id="{2DAB7475-6BA4-4623-9743-47F8D1FF14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A6C90-DD4B-48F9-94C8-ED0705B40E4D}"/>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355897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242146-EF3D-4DC8-8A9F-693D4EC6A62A}"/>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3" name="Footer Placeholder 2">
            <a:extLst>
              <a:ext uri="{FF2B5EF4-FFF2-40B4-BE49-F238E27FC236}">
                <a16:creationId xmlns:a16="http://schemas.microsoft.com/office/drawing/2014/main" id="{963729A6-1986-4BA5-9B35-DA9C1883C3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E42107-E71C-48D8-98E9-D6322BC3B32B}"/>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1199935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D1134-460E-4C2D-8DAE-ECCB998815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D93E3C-6494-421B-81F6-470342394C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8BB14-8BC2-4245-8702-5699FE961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B81C1-8380-49B1-8382-A63D5B108986}"/>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6" name="Footer Placeholder 5">
            <a:extLst>
              <a:ext uri="{FF2B5EF4-FFF2-40B4-BE49-F238E27FC236}">
                <a16:creationId xmlns:a16="http://schemas.microsoft.com/office/drawing/2014/main" id="{0FAA782C-F607-446F-92A5-9102A06B4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AA65C-534F-4105-ABBA-B3F0D00BF6B0}"/>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69433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0CDB1-4194-403D-AD59-D2C100169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41B43-8755-4C4B-9CA5-012F4B8D4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2F5923-B6DB-4ED2-835B-BCC8E1BFD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353E8D-9D3E-49AB-B6A1-3897C4FA43FB}"/>
              </a:ext>
            </a:extLst>
          </p:cNvPr>
          <p:cNvSpPr>
            <a:spLocks noGrp="1"/>
          </p:cNvSpPr>
          <p:nvPr>
            <p:ph type="dt" sz="half" idx="10"/>
          </p:nvPr>
        </p:nvSpPr>
        <p:spPr/>
        <p:txBody>
          <a:bodyPr/>
          <a:lstStyle/>
          <a:p>
            <a:fld id="{BE3CB1F9-1119-41CC-ACF3-84F3038644C6}" type="datetimeFigureOut">
              <a:rPr lang="en-US" smtClean="0"/>
              <a:t>12/9/23</a:t>
            </a:fld>
            <a:endParaRPr lang="en-US"/>
          </a:p>
        </p:txBody>
      </p:sp>
      <p:sp>
        <p:nvSpPr>
          <p:cNvPr id="6" name="Footer Placeholder 5">
            <a:extLst>
              <a:ext uri="{FF2B5EF4-FFF2-40B4-BE49-F238E27FC236}">
                <a16:creationId xmlns:a16="http://schemas.microsoft.com/office/drawing/2014/main" id="{5DE87284-086A-4411-8C60-D53F6CC91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B378C-C078-4117-A18C-3F877B90DFA8}"/>
              </a:ext>
            </a:extLst>
          </p:cNvPr>
          <p:cNvSpPr>
            <a:spLocks noGrp="1"/>
          </p:cNvSpPr>
          <p:nvPr>
            <p:ph type="sldNum" sz="quarter" idx="12"/>
          </p:nvPr>
        </p:nvSpPr>
        <p:spPr/>
        <p:txBody>
          <a:bodyPr/>
          <a:lstStyle/>
          <a:p>
            <a:fld id="{77DEEB74-60C5-4640-8233-6FF59D989CB4}" type="slidenum">
              <a:rPr lang="en-US" smtClean="0"/>
              <a:t>‹#›</a:t>
            </a:fld>
            <a:endParaRPr lang="en-US"/>
          </a:p>
        </p:txBody>
      </p:sp>
    </p:spTree>
    <p:extLst>
      <p:ext uri="{BB962C8B-B14F-4D97-AF65-F5344CB8AC3E}">
        <p14:creationId xmlns:p14="http://schemas.microsoft.com/office/powerpoint/2010/main" val="1772618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A93BE-1D5C-4B51-9C93-3E9323B47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87337C-A171-4DE0-80C7-5E15F83C98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5F204-9709-45A2-A1EF-D49EFDD296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CB1F9-1119-41CC-ACF3-84F3038644C6}" type="datetimeFigureOut">
              <a:rPr lang="en-US" smtClean="0"/>
              <a:t>12/9/23</a:t>
            </a:fld>
            <a:endParaRPr lang="en-US"/>
          </a:p>
        </p:txBody>
      </p:sp>
      <p:sp>
        <p:nvSpPr>
          <p:cNvPr id="5" name="Footer Placeholder 4">
            <a:extLst>
              <a:ext uri="{FF2B5EF4-FFF2-40B4-BE49-F238E27FC236}">
                <a16:creationId xmlns:a16="http://schemas.microsoft.com/office/drawing/2014/main" id="{9A7F0757-92A4-4C70-B31C-FAD6A83B7E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511055-8BB6-4A9D-9BB9-937C44F28F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EEB74-60C5-4640-8233-6FF59D989CB4}" type="slidenum">
              <a:rPr lang="en-US" smtClean="0"/>
              <a:t>‹#›</a:t>
            </a:fld>
            <a:endParaRPr lang="en-US"/>
          </a:p>
        </p:txBody>
      </p:sp>
    </p:spTree>
    <p:extLst>
      <p:ext uri="{BB962C8B-B14F-4D97-AF65-F5344CB8AC3E}">
        <p14:creationId xmlns:p14="http://schemas.microsoft.com/office/powerpoint/2010/main" val="3034846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3B03-8CE0-4BBC-99C6-C1572E076A2C}"/>
              </a:ext>
            </a:extLst>
          </p:cNvPr>
          <p:cNvSpPr>
            <a:spLocks noGrp="1"/>
          </p:cNvSpPr>
          <p:nvPr>
            <p:ph type="ctrTitle"/>
          </p:nvPr>
        </p:nvSpPr>
        <p:spPr>
          <a:xfrm>
            <a:off x="1524000" y="922976"/>
            <a:ext cx="9182986" cy="2387600"/>
          </a:xfrm>
        </p:spPr>
        <p:txBody>
          <a:bodyPr>
            <a:normAutofit fontScale="90000"/>
          </a:bodyPr>
          <a:lstStyle/>
          <a:p>
            <a:r>
              <a:rPr lang="en-US" dirty="0">
                <a:latin typeface="Times New Roman" panose="02020603050405020304" pitchFamily="18" charset="0"/>
                <a:cs typeface="Times New Roman" panose="02020603050405020304" pitchFamily="18" charset="0"/>
              </a:rPr>
              <a:t>Trauma-Informed Leadership in Intellectual and Developmental Disability Services </a:t>
            </a:r>
          </a:p>
        </p:txBody>
      </p:sp>
      <p:sp>
        <p:nvSpPr>
          <p:cNvPr id="3" name="Subtitle 2">
            <a:extLst>
              <a:ext uri="{FF2B5EF4-FFF2-40B4-BE49-F238E27FC236}">
                <a16:creationId xmlns:a16="http://schemas.microsoft.com/office/drawing/2014/main" id="{7820E7D8-AEC8-4239-A23E-17C11CC94A72}"/>
              </a:ext>
            </a:extLst>
          </p:cNvPr>
          <p:cNvSpPr>
            <a:spLocks noGrp="1"/>
          </p:cNvSpPr>
          <p:nvPr>
            <p:ph type="subTitle" idx="1"/>
          </p:nvPr>
        </p:nvSpPr>
        <p:spPr>
          <a:xfrm>
            <a:off x="1524000" y="4122295"/>
            <a:ext cx="9144000" cy="1623693"/>
          </a:xfrm>
        </p:spPr>
        <p:txBody>
          <a:bodyPr vert="horz" lIns="91440" tIns="45720" rIns="91440" bIns="45720" rtlCol="0" anchor="t">
            <a:normAutofit fontScale="32500" lnSpcReduction="20000"/>
          </a:bodyPr>
          <a:lstStyle/>
          <a:p>
            <a:pPr algn="ctr"/>
            <a:r>
              <a:rPr lang="en-US" sz="4400" dirty="0">
                <a:latin typeface="Times New Roman" panose="02020603050405020304" pitchFamily="18" charset="0"/>
                <a:cs typeface="Times New Roman" panose="02020603050405020304" pitchFamily="18" charset="0"/>
              </a:rPr>
              <a:t>Amanda J. Rich, PhD </a:t>
            </a:r>
          </a:p>
          <a:p>
            <a:pPr algn="ctr"/>
            <a:r>
              <a:rPr lang="en-US" sz="4400" dirty="0">
                <a:latin typeface="Times New Roman" panose="02020603050405020304" pitchFamily="18" charset="0"/>
                <a:cs typeface="Times New Roman" panose="02020603050405020304" pitchFamily="18" charset="0"/>
              </a:rPr>
              <a:t>York College of Pennsylvania</a:t>
            </a:r>
          </a:p>
          <a:p>
            <a:pPr algn="ctr"/>
            <a:r>
              <a:rPr lang="en-US" sz="4400" dirty="0">
                <a:latin typeface="Times New Roman" panose="02020603050405020304" pitchFamily="18" charset="0"/>
                <a:cs typeface="Times New Roman" panose="02020603050405020304" pitchFamily="18" charset="0"/>
              </a:rPr>
              <a:t>Nikki DiGregorio, PhD</a:t>
            </a:r>
          </a:p>
          <a:p>
            <a:pPr algn="ctr"/>
            <a:r>
              <a:rPr lang="en-US" sz="4400" dirty="0">
                <a:latin typeface="Times New Roman"/>
                <a:cs typeface="Times New Roman"/>
              </a:rPr>
              <a:t>Towson University</a:t>
            </a:r>
          </a:p>
          <a:p>
            <a:pPr algn="ctr"/>
            <a:r>
              <a:rPr lang="en-US" sz="4400" dirty="0">
                <a:latin typeface="Times New Roman"/>
                <a:cs typeface="Times New Roman"/>
              </a:rPr>
              <a:t>Carla Strassle, PhD</a:t>
            </a:r>
          </a:p>
          <a:p>
            <a:pPr algn="ctr"/>
            <a:r>
              <a:rPr lang="en-US" sz="4400" dirty="0">
                <a:latin typeface="Times New Roman" panose="02020603050405020304" pitchFamily="18" charset="0"/>
                <a:cs typeface="Times New Roman" panose="02020603050405020304" pitchFamily="18" charset="0"/>
              </a:rPr>
              <a:t>York College of Pennsylvania</a:t>
            </a:r>
          </a:p>
          <a:p>
            <a:endParaRPr lang="en-US" dirty="0"/>
          </a:p>
        </p:txBody>
      </p:sp>
      <p:pic>
        <p:nvPicPr>
          <p:cNvPr id="4" name="Picture 3">
            <a:extLst>
              <a:ext uri="{FF2B5EF4-FFF2-40B4-BE49-F238E27FC236}">
                <a16:creationId xmlns:a16="http://schemas.microsoft.com/office/drawing/2014/main" id="{8E9D530F-5017-47D8-9C33-0EE9536B4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927" y="3806892"/>
            <a:ext cx="1502852" cy="1502852"/>
          </a:xfrm>
          <a:prstGeom prst="rect">
            <a:avLst/>
          </a:prstGeom>
        </p:spPr>
      </p:pic>
      <p:pic>
        <p:nvPicPr>
          <p:cNvPr id="1026" name="Picture 2" descr="University Brand Marks | Brand Toolkit | Towson University">
            <a:extLst>
              <a:ext uri="{FF2B5EF4-FFF2-40B4-BE49-F238E27FC236}">
                <a16:creationId xmlns:a16="http://schemas.microsoft.com/office/drawing/2014/main" id="{A7871D3D-8DD9-4D7C-8189-EE64380DF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1949" y="3780920"/>
            <a:ext cx="1502852" cy="150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8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1A4256-D752-486C-867C-C3367B41CE2B}"/>
              </a:ext>
            </a:extLst>
          </p:cNvPr>
          <p:cNvSpPr>
            <a:spLocks noGrp="1"/>
          </p:cNvSpPr>
          <p:nvPr>
            <p:ph type="title"/>
          </p:nvPr>
        </p:nvSpPr>
        <p:spPr>
          <a:xfrm>
            <a:off x="572493" y="238539"/>
            <a:ext cx="11018520" cy="1434415"/>
          </a:xfrm>
        </p:spPr>
        <p:txBody>
          <a:bodyPr anchor="b">
            <a:normAutofit/>
          </a:bodyPr>
          <a:lstStyle/>
          <a:p>
            <a:r>
              <a:rPr lang="en-US" sz="4200" dirty="0">
                <a:latin typeface="Times New Roman"/>
                <a:cs typeface="Times New Roman"/>
              </a:rPr>
              <a:t>Selected Findings: </a:t>
            </a:r>
            <a:br>
              <a:rPr lang="en-US" sz="4200" dirty="0">
                <a:latin typeface="Times New Roman"/>
                <a:cs typeface="Times New Roman"/>
              </a:rPr>
            </a:br>
            <a:r>
              <a:rPr lang="en-US" sz="4200">
                <a:latin typeface="Times New Roman"/>
                <a:cs typeface="Times New Roman"/>
              </a:rPr>
              <a:t>Barriers at the Macro </a:t>
            </a:r>
            <a:r>
              <a:rPr lang="en-US" sz="4200" dirty="0">
                <a:latin typeface="Times New Roman"/>
                <a:cs typeface="Times New Roman"/>
              </a:rPr>
              <a:t>Level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B01A34-CF9E-48D8-B901-CDD60C39D9E5}"/>
              </a:ext>
            </a:extLst>
          </p:cNvPr>
          <p:cNvSpPr>
            <a:spLocks noGrp="1"/>
          </p:cNvSpPr>
          <p:nvPr>
            <p:ph idx="1"/>
          </p:nvPr>
        </p:nvSpPr>
        <p:spPr>
          <a:xfrm>
            <a:off x="572493" y="2071316"/>
            <a:ext cx="6713552" cy="4119172"/>
          </a:xfrm>
        </p:spPr>
        <p:txBody>
          <a:bodyPr anchor="t">
            <a:normAutofit/>
          </a:bodyPr>
          <a:lstStyle/>
          <a:p>
            <a:r>
              <a:rPr lang="en-US" sz="2200">
                <a:latin typeface="Times New Roman" panose="02020603050405020304" pitchFamily="18" charset="0"/>
                <a:cs typeface="Times New Roman" panose="02020603050405020304" pitchFamily="18" charset="0"/>
              </a:rPr>
              <a:t>Ableism </a:t>
            </a:r>
          </a:p>
          <a:p>
            <a:pPr lvl="1"/>
            <a:r>
              <a:rPr lang="en-US" sz="2200">
                <a:latin typeface="Times New Roman" panose="02020603050405020304" pitchFamily="18" charset="0"/>
                <a:cs typeface="Times New Roman" panose="02020603050405020304" pitchFamily="18" charset="0"/>
              </a:rPr>
              <a:t>“Misconception that after a traumatic event is over, the individual with and I/DD will forget what happened and that it doesn't affect them anymore”</a:t>
            </a:r>
          </a:p>
          <a:p>
            <a:pPr lvl="1"/>
            <a:r>
              <a:rPr lang="en-US" sz="2200">
                <a:effectLst/>
                <a:latin typeface="Times New Roman" panose="02020603050405020304" pitchFamily="18" charset="0"/>
                <a:cs typeface="Times New Roman" panose="02020603050405020304" pitchFamily="18" charset="0"/>
              </a:rPr>
              <a:t>“Attitude[s] that people with disabilities aren’t as intelligent as them and not impacted in the same way.”</a:t>
            </a:r>
          </a:p>
          <a:p>
            <a:pPr marL="0" indent="0">
              <a:buNone/>
            </a:pPr>
            <a:endParaRPr lang="en-US" sz="2200"/>
          </a:p>
          <a:p>
            <a:endParaRPr lang="en-US" sz="2200"/>
          </a:p>
        </p:txBody>
      </p:sp>
      <p:pic>
        <p:nvPicPr>
          <p:cNvPr id="4" name="Picture 3">
            <a:extLst>
              <a:ext uri="{FF2B5EF4-FFF2-40B4-BE49-F238E27FC236}">
                <a16:creationId xmlns:a16="http://schemas.microsoft.com/office/drawing/2014/main" id="{A25B2623-04B3-D0CE-6AF4-864E561B3EE5}"/>
              </a:ext>
            </a:extLst>
          </p:cNvPr>
          <p:cNvPicPr>
            <a:picLocks noChangeAspect="1"/>
          </p:cNvPicPr>
          <p:nvPr/>
        </p:nvPicPr>
        <p:blipFill rotWithShape="1">
          <a:blip r:embed="rId2"/>
          <a:srcRect l="4849" r="6759" b="2"/>
          <a:stretch/>
        </p:blipFill>
        <p:spPr>
          <a:xfrm>
            <a:off x="7675658" y="2093976"/>
            <a:ext cx="3941064" cy="4096512"/>
          </a:xfrm>
          <a:prstGeom prst="rect">
            <a:avLst/>
          </a:prstGeom>
        </p:spPr>
      </p:pic>
    </p:spTree>
    <p:extLst>
      <p:ext uri="{BB962C8B-B14F-4D97-AF65-F5344CB8AC3E}">
        <p14:creationId xmlns:p14="http://schemas.microsoft.com/office/powerpoint/2010/main" val="79398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8AB59-8C25-F7F9-B89D-B42BD4FF5424}"/>
              </a:ext>
            </a:extLst>
          </p:cNvPr>
          <p:cNvSpPr>
            <a:spLocks noGrp="1"/>
          </p:cNvSpPr>
          <p:nvPr>
            <p:ph type="title"/>
          </p:nvPr>
        </p:nvSpPr>
        <p:spPr>
          <a:xfrm>
            <a:off x="572493" y="238539"/>
            <a:ext cx="11018520" cy="1434415"/>
          </a:xfrm>
        </p:spPr>
        <p:txBody>
          <a:bodyPr vert="horz" lIns="91440" tIns="45720" rIns="91440" bIns="45720" rtlCol="0" anchor="b">
            <a:noAutofit/>
          </a:bodyPr>
          <a:lstStyle/>
          <a:p>
            <a:r>
              <a:rPr lang="en-US" sz="3800" dirty="0">
                <a:latin typeface="Times New Roman"/>
                <a:cs typeface="Times New Roman"/>
              </a:rPr>
              <a:t>Key Ingredients to Trauma-Informed Systems Change Require Trauma-Informed Leadership                      (Menschner &amp; Maul, 2016)</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9C03614-50B5-F2AD-ECA0-25C676A733D4}"/>
              </a:ext>
            </a:extLst>
          </p:cNvPr>
          <p:cNvSpPr>
            <a:spLocks noGrp="1"/>
          </p:cNvSpPr>
          <p:nvPr>
            <p:ph idx="1"/>
          </p:nvPr>
        </p:nvSpPr>
        <p:spPr>
          <a:xfrm>
            <a:off x="572493" y="2071316"/>
            <a:ext cx="6713552" cy="4119172"/>
          </a:xfrm>
        </p:spPr>
        <p:txBody>
          <a:bodyPr anchor="t">
            <a:normAutofit/>
          </a:bodyPr>
          <a:lstStyle/>
          <a:p>
            <a:r>
              <a:rPr lang="en-US" sz="2000">
                <a:latin typeface="Times New Roman" panose="02020603050405020304" pitchFamily="18" charset="0"/>
                <a:cs typeface="Times New Roman" panose="02020603050405020304" pitchFamily="18" charset="0"/>
              </a:rPr>
              <a:t>Stakeholder (including board of directors) engagement </a:t>
            </a:r>
          </a:p>
          <a:p>
            <a:r>
              <a:rPr lang="en-US" sz="2000">
                <a:latin typeface="Times New Roman" panose="02020603050405020304" pitchFamily="18" charset="0"/>
                <a:cs typeface="Times New Roman" panose="02020603050405020304" pitchFamily="18" charset="0"/>
              </a:rPr>
              <a:t>Staff, administrative, and board training</a:t>
            </a:r>
          </a:p>
          <a:p>
            <a:r>
              <a:rPr lang="en-US" sz="2000">
                <a:latin typeface="Times New Roman" panose="02020603050405020304" pitchFamily="18" charset="0"/>
                <a:cs typeface="Times New Roman" panose="02020603050405020304" pitchFamily="18" charset="0"/>
              </a:rPr>
              <a:t>Developing other leaders from within the organization </a:t>
            </a:r>
          </a:p>
          <a:p>
            <a:r>
              <a:rPr lang="en-US" sz="2000">
                <a:latin typeface="Times New Roman" panose="02020603050405020304" pitchFamily="18" charset="0"/>
                <a:cs typeface="Times New Roman" panose="02020603050405020304" pitchFamily="18" charset="0"/>
              </a:rPr>
              <a:t>Ensuring principles of TIC are reflected across all organizational policies/practices including HR policies, staff supervision, meetings &amp; communication </a:t>
            </a:r>
          </a:p>
          <a:p>
            <a:r>
              <a:rPr lang="en-US" sz="2000">
                <a:latin typeface="Times New Roman" panose="02020603050405020304" pitchFamily="18" charset="0"/>
                <a:cs typeface="Times New Roman" panose="02020603050405020304" pitchFamily="18" charset="0"/>
              </a:rPr>
              <a:t>Provide ongoing staff support</a:t>
            </a:r>
          </a:p>
          <a:p>
            <a:r>
              <a:rPr lang="en-US" sz="2000">
                <a:latin typeface="Times New Roman" panose="02020603050405020304" pitchFamily="18" charset="0"/>
                <a:cs typeface="Times New Roman" panose="02020603050405020304" pitchFamily="18" charset="0"/>
              </a:rPr>
              <a:t>Current leaders seek peer support</a:t>
            </a:r>
          </a:p>
          <a:p>
            <a:r>
              <a:rPr lang="en-US" sz="2000">
                <a:latin typeface="Times New Roman" panose="02020603050405020304" pitchFamily="18" charset="0"/>
                <a:cs typeface="Times New Roman" panose="02020603050405020304" pitchFamily="18" charset="0"/>
              </a:rPr>
              <a:t>Advance cross-sector collaboration </a:t>
            </a:r>
          </a:p>
          <a:p>
            <a:r>
              <a:rPr lang="en-US" sz="2000">
                <a:latin typeface="Times New Roman" panose="02020603050405020304" pitchFamily="18" charset="0"/>
                <a:cs typeface="Times New Roman" panose="02020603050405020304" pitchFamily="18" charset="0"/>
              </a:rPr>
              <a:t>Advocacy to ensure needed resources and flexibility (funding, relevant/accessible training)  </a:t>
            </a:r>
          </a:p>
        </p:txBody>
      </p:sp>
      <p:pic>
        <p:nvPicPr>
          <p:cNvPr id="4" name="Picture 3">
            <a:extLst>
              <a:ext uri="{FF2B5EF4-FFF2-40B4-BE49-F238E27FC236}">
                <a16:creationId xmlns:a16="http://schemas.microsoft.com/office/drawing/2014/main" id="{225DD86B-2996-F237-3975-F5121702CF43}"/>
              </a:ext>
            </a:extLst>
          </p:cNvPr>
          <p:cNvPicPr>
            <a:picLocks noChangeAspect="1"/>
          </p:cNvPicPr>
          <p:nvPr/>
        </p:nvPicPr>
        <p:blipFill rotWithShape="1">
          <a:blip r:embed="rId2"/>
          <a:srcRect l="9093" r="26886" b="-1"/>
          <a:stretch/>
        </p:blipFill>
        <p:spPr>
          <a:xfrm>
            <a:off x="7675658" y="2093976"/>
            <a:ext cx="3941064" cy="4096512"/>
          </a:xfrm>
          <a:prstGeom prst="rect">
            <a:avLst/>
          </a:prstGeom>
        </p:spPr>
      </p:pic>
    </p:spTree>
    <p:extLst>
      <p:ext uri="{BB962C8B-B14F-4D97-AF65-F5344CB8AC3E}">
        <p14:creationId xmlns:p14="http://schemas.microsoft.com/office/powerpoint/2010/main" val="1167604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B4D1A-E35B-EF45-9211-07B2ED243020}"/>
              </a:ext>
            </a:extLst>
          </p:cNvPr>
          <p:cNvSpPr>
            <a:spLocks noGrp="1"/>
          </p:cNvSpPr>
          <p:nvPr>
            <p:ph type="title"/>
          </p:nvPr>
        </p:nvSpPr>
        <p:spPr>
          <a:xfrm>
            <a:off x="572493" y="238539"/>
            <a:ext cx="10588215" cy="1434415"/>
          </a:xfrm>
        </p:spPr>
        <p:txBody>
          <a:bodyPr anchor="b">
            <a:normAutofit/>
          </a:bodyPr>
          <a:lstStyle/>
          <a:p>
            <a:r>
              <a:rPr lang="en-US" sz="4200" dirty="0">
                <a:latin typeface="Times New Roman"/>
                <a:cs typeface="Times New Roman"/>
              </a:rPr>
              <a:t>In Summary </a:t>
            </a:r>
          </a:p>
        </p:txBody>
      </p:sp>
      <p:sp>
        <p:nvSpPr>
          <p:cNvPr id="3" name="Content Placeholder 2">
            <a:extLst>
              <a:ext uri="{FF2B5EF4-FFF2-40B4-BE49-F238E27FC236}">
                <a16:creationId xmlns:a16="http://schemas.microsoft.com/office/drawing/2014/main" id="{4136AB6F-88B4-D847-9086-CC4E9CB10243}"/>
              </a:ext>
            </a:extLst>
          </p:cNvPr>
          <p:cNvSpPr>
            <a:spLocks noGrp="1"/>
          </p:cNvSpPr>
          <p:nvPr>
            <p:ph idx="1"/>
          </p:nvPr>
        </p:nvSpPr>
        <p:spPr>
          <a:xfrm>
            <a:off x="329536" y="2093401"/>
            <a:ext cx="7210607" cy="4291069"/>
          </a:xfrm>
        </p:spPr>
        <p:txBody>
          <a:bodyPr anchor="t">
            <a:normAutofit fontScale="92500" lnSpcReduction="10000"/>
          </a:bodyPr>
          <a:lstStyle/>
          <a:p>
            <a:pPr>
              <a:buNone/>
            </a:pPr>
            <a:r>
              <a:rPr lang="en-US" sz="4200" b="1" dirty="0">
                <a:latin typeface="Times New Roman"/>
                <a:cs typeface="Times New Roman"/>
              </a:rPr>
              <a:t> </a:t>
            </a:r>
            <a:r>
              <a:rPr lang="en-US" sz="3200" b="1" dirty="0">
                <a:latin typeface="Times New Roman"/>
                <a:cs typeface="Times New Roman"/>
              </a:rPr>
              <a:t>Trauma-informed &amp; healing centered leadership is about ...</a:t>
            </a:r>
          </a:p>
          <a:p>
            <a:r>
              <a:rPr lang="en-US" sz="2200" dirty="0">
                <a:latin typeface="Times New Roman"/>
                <a:cs typeface="Times New Roman"/>
              </a:rPr>
              <a:t>Centering the experience of</a:t>
            </a:r>
            <a:r>
              <a:rPr lang="en-US" sz="2200" b="1" dirty="0">
                <a:latin typeface="Times New Roman"/>
                <a:cs typeface="Times New Roman"/>
              </a:rPr>
              <a:t> </a:t>
            </a:r>
            <a:r>
              <a:rPr lang="en-US" sz="2200" b="1" i="1" dirty="0">
                <a:latin typeface="Times New Roman"/>
                <a:cs typeface="Times New Roman"/>
              </a:rPr>
              <a:t>trauma, resilience, and hope </a:t>
            </a:r>
            <a:r>
              <a:rPr lang="en-US" sz="2200" dirty="0">
                <a:latin typeface="Times New Roman"/>
                <a:cs typeface="Times New Roman"/>
              </a:rPr>
              <a:t>within all leadership activities </a:t>
            </a:r>
            <a:endParaRPr lang="en-US" sz="2200">
              <a:latin typeface="Times New Roman" panose="02020603050405020304" pitchFamily="18" charset="0"/>
              <a:cs typeface="Times New Roman" panose="02020603050405020304" pitchFamily="18" charset="0"/>
            </a:endParaRPr>
          </a:p>
          <a:p>
            <a:r>
              <a:rPr lang="en-US" sz="2200" dirty="0">
                <a:latin typeface="Times New Roman"/>
                <a:cs typeface="Times New Roman"/>
              </a:rPr>
              <a:t>Ensuring safety, trust &amp; transparency, peer support, collaboration &amp; mutuality, empowerment &amp; choice, cultural humility across the organization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a:cs typeface="Times New Roman"/>
              </a:rPr>
              <a:t>Infusing skills, actions, and patterns of</a:t>
            </a:r>
            <a:r>
              <a:rPr lang="en-US" sz="2200" b="1" dirty="0">
                <a:latin typeface="Times New Roman"/>
                <a:cs typeface="Times New Roman"/>
              </a:rPr>
              <a:t> compassion </a:t>
            </a:r>
            <a:r>
              <a:rPr lang="en-US" sz="2200" dirty="0">
                <a:latin typeface="Times New Roman"/>
                <a:cs typeface="Times New Roman"/>
              </a:rPr>
              <a:t>across the organization</a:t>
            </a:r>
          </a:p>
          <a:p>
            <a:r>
              <a:rPr lang="en-US" sz="2200" dirty="0">
                <a:latin typeface="Times New Roman"/>
                <a:cs typeface="Times New Roman"/>
              </a:rPr>
              <a:t>Transformational leadership approaches (cultural change, strategic change, process change, structural change)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a:cs typeface="Times New Roman"/>
              </a:rPr>
              <a:t>Skill across the change management process</a:t>
            </a:r>
          </a:p>
        </p:txBody>
      </p:sp>
      <p:pic>
        <p:nvPicPr>
          <p:cNvPr id="4" name="Picture 3">
            <a:extLst>
              <a:ext uri="{FF2B5EF4-FFF2-40B4-BE49-F238E27FC236}">
                <a16:creationId xmlns:a16="http://schemas.microsoft.com/office/drawing/2014/main" id="{7D8F2833-9BAD-7E41-BD17-11AA232F953E}"/>
              </a:ext>
            </a:extLst>
          </p:cNvPr>
          <p:cNvPicPr>
            <a:picLocks noChangeAspect="1"/>
          </p:cNvPicPr>
          <p:nvPr/>
        </p:nvPicPr>
        <p:blipFill rotWithShape="1">
          <a:blip r:embed="rId2"/>
          <a:srcRect l="11132" r="24652" b="2"/>
          <a:stretch/>
        </p:blipFill>
        <p:spPr>
          <a:xfrm>
            <a:off x="7540144" y="2093976"/>
            <a:ext cx="3941064" cy="4096512"/>
          </a:xfrm>
          <a:prstGeom prst="rect">
            <a:avLst/>
          </a:prstGeom>
        </p:spPr>
      </p:pic>
    </p:spTree>
    <p:extLst>
      <p:ext uri="{BB962C8B-B14F-4D97-AF65-F5344CB8AC3E}">
        <p14:creationId xmlns:p14="http://schemas.microsoft.com/office/powerpoint/2010/main" val="23754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D3D7-BA2E-0C14-284A-CF9EEA24DF33}"/>
              </a:ext>
            </a:extLst>
          </p:cNvPr>
          <p:cNvSpPr>
            <a:spLocks noGrp="1"/>
          </p:cNvSpPr>
          <p:nvPr>
            <p:ph type="title"/>
          </p:nvPr>
        </p:nvSpPr>
        <p:spPr/>
        <p:txBody>
          <a:bodyPr>
            <a:normAutofit/>
          </a:bodyPr>
          <a:lstStyle/>
          <a:p>
            <a:r>
              <a:rPr lang="en-US" sz="4200" dirty="0">
                <a:latin typeface="Times New Roman"/>
                <a:cs typeface="Times New Roman"/>
              </a:rPr>
              <a:t>Selected Tools and Resources</a:t>
            </a:r>
            <a:endParaRPr lang="en-US" dirty="0"/>
          </a:p>
        </p:txBody>
      </p:sp>
      <p:pic>
        <p:nvPicPr>
          <p:cNvPr id="4" name="Content Placeholder 3" descr="A qr code on a white background&#10;&#10;Description automatically generated">
            <a:extLst>
              <a:ext uri="{FF2B5EF4-FFF2-40B4-BE49-F238E27FC236}">
                <a16:creationId xmlns:a16="http://schemas.microsoft.com/office/drawing/2014/main" id="{57B13B12-9676-177B-7A67-C480688CD411}"/>
              </a:ext>
            </a:extLst>
          </p:cNvPr>
          <p:cNvPicPr>
            <a:picLocks noGrp="1" noChangeAspect="1"/>
          </p:cNvPicPr>
          <p:nvPr>
            <p:ph idx="1"/>
          </p:nvPr>
        </p:nvPicPr>
        <p:blipFill>
          <a:blip r:embed="rId2"/>
          <a:stretch>
            <a:fillRect/>
          </a:stretch>
        </p:blipFill>
        <p:spPr>
          <a:xfrm>
            <a:off x="4508908" y="1833459"/>
            <a:ext cx="3174184" cy="4114800"/>
          </a:xfrm>
        </p:spPr>
      </p:pic>
    </p:spTree>
    <p:extLst>
      <p:ext uri="{BB962C8B-B14F-4D97-AF65-F5344CB8AC3E}">
        <p14:creationId xmlns:p14="http://schemas.microsoft.com/office/powerpoint/2010/main" val="3620800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116811C-FAD9-B1F0-A71F-E5ACFAE50798}"/>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Times New Roman" panose="02020603050405020304" pitchFamily="18" charset="0"/>
                <a:cs typeface="Times New Roman" panose="02020603050405020304" pitchFamily="18" charset="0"/>
              </a:rPr>
              <a:t>References</a:t>
            </a:r>
            <a:r>
              <a:rPr lang="en-US" sz="4800" kern="1200" dirty="0">
                <a:solidFill>
                  <a:schemeClr val="tx1"/>
                </a:solidFill>
                <a:latin typeface="+mj-lt"/>
                <a:ea typeface="+mj-ea"/>
                <a:cs typeface="+mj-cs"/>
              </a:rPr>
              <a:t>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qr code on a white background&#10;&#10;Description automatically generated">
            <a:extLst>
              <a:ext uri="{FF2B5EF4-FFF2-40B4-BE49-F238E27FC236}">
                <a16:creationId xmlns:a16="http://schemas.microsoft.com/office/drawing/2014/main" id="{D29BC22E-3FD2-263D-D01C-9C04355E04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1633" y="625684"/>
            <a:ext cx="4214281" cy="5455380"/>
          </a:xfrm>
          <a:prstGeom prst="rect">
            <a:avLst/>
          </a:prstGeom>
        </p:spPr>
      </p:pic>
    </p:spTree>
    <p:extLst>
      <p:ext uri="{BB962C8B-B14F-4D97-AF65-F5344CB8AC3E}">
        <p14:creationId xmlns:p14="http://schemas.microsoft.com/office/powerpoint/2010/main" val="334452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BF83B-ADFA-4B5F-A035-FE420986598C}"/>
              </a:ext>
            </a:extLst>
          </p:cNvPr>
          <p:cNvSpPr>
            <a:spLocks noGrp="1"/>
          </p:cNvSpPr>
          <p:nvPr>
            <p:ph type="title"/>
          </p:nvPr>
        </p:nvSpPr>
        <p:spPr>
          <a:xfrm>
            <a:off x="800445" y="386930"/>
            <a:ext cx="10146183" cy="1188950"/>
          </a:xfrm>
        </p:spPr>
        <p:txBody>
          <a:bodyPr anchor="b">
            <a:normAutofit/>
          </a:bodyPr>
          <a:lstStyle/>
          <a:p>
            <a:r>
              <a:rPr lang="en-US" sz="3800" dirty="0">
                <a:latin typeface="Times New Roman"/>
                <a:cs typeface="Times New Roman"/>
              </a:rPr>
              <a:t>IDD and Trauma: What We Know. </a:t>
            </a:r>
            <a:endParaRPr lang="en-US"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75664-6C52-4C5B-A6DE-22A7743C32DE}"/>
              </a:ext>
            </a:extLst>
          </p:cNvPr>
          <p:cNvSpPr>
            <a:spLocks noGrp="1"/>
          </p:cNvSpPr>
          <p:nvPr>
            <p:ph idx="1"/>
          </p:nvPr>
        </p:nvSpPr>
        <p:spPr>
          <a:xfrm>
            <a:off x="793660" y="2203079"/>
            <a:ext cx="10143668" cy="4352079"/>
          </a:xfrm>
        </p:spPr>
        <p:txBody>
          <a:bodyPr anchor="ctr">
            <a:normAutofit/>
          </a:bodyPr>
          <a:lstStyle/>
          <a:p>
            <a:r>
              <a:rPr lang="en-US" sz="2400" dirty="0">
                <a:latin typeface="Times New Roman"/>
                <a:cs typeface="Times New Roman"/>
              </a:rPr>
              <a:t>Adverse Childhood Experiences (ACEs) and traumatic exposure are higher for </a:t>
            </a:r>
            <a:endParaRPr lang="en-US" sz="2400">
              <a:cs typeface="Calibri" panose="020F0502020204030204"/>
            </a:endParaRPr>
          </a:p>
          <a:p>
            <a:pPr lvl="1">
              <a:buFont typeface="Courier New" panose="020B0604020202020204" pitchFamily="34" charset="0"/>
              <a:buChar char="o"/>
            </a:pPr>
            <a:r>
              <a:rPr lang="en-US" dirty="0">
                <a:latin typeface="Times New Roman"/>
                <a:cs typeface="Times New Roman"/>
              </a:rPr>
              <a:t>People with intellectual and developmental disabilities (IDD) and their families</a:t>
            </a:r>
            <a:endParaRPr lang="en-US">
              <a:cs typeface="Calibri" panose="020F0502020204030204"/>
            </a:endParaRPr>
          </a:p>
          <a:p>
            <a:pPr lvl="1">
              <a:buFont typeface="Courier New" panose="020B0604020202020204" pitchFamily="34" charset="0"/>
              <a:buChar char="o"/>
            </a:pPr>
            <a:r>
              <a:rPr lang="en-US" dirty="0">
                <a:latin typeface="Times New Roman"/>
                <a:cs typeface="Times New Roman"/>
              </a:rPr>
              <a:t>Paid direct support staff</a:t>
            </a:r>
            <a:endParaRPr lang="en-US">
              <a:cs typeface="Calibri" panose="020F0502020204030204"/>
            </a:endParaRPr>
          </a:p>
          <a:p>
            <a:r>
              <a:rPr lang="en-US" sz="2400" dirty="0">
                <a:latin typeface="Times New Roman"/>
                <a:cs typeface="Times New Roman"/>
              </a:rPr>
              <a:t>Systems are also exposed to trauma</a:t>
            </a:r>
            <a:endParaRPr lang="en-US" sz="2400">
              <a:cs typeface="Calibri" panose="020F0502020204030204"/>
            </a:endParaRPr>
          </a:p>
          <a:p>
            <a:pPr marL="0" indent="0">
              <a:buNone/>
            </a:pPr>
            <a:endParaRPr lang="en-US" sz="2000" dirty="0">
              <a:latin typeface="Times New Roman"/>
              <a:cs typeface="Times New Roman"/>
            </a:endParaRPr>
          </a:p>
        </p:txBody>
      </p:sp>
    </p:spTree>
    <p:extLst>
      <p:ext uri="{BB962C8B-B14F-4D97-AF65-F5344CB8AC3E}">
        <p14:creationId xmlns:p14="http://schemas.microsoft.com/office/powerpoint/2010/main" val="38260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6BF83B-ADFA-4B5F-A035-FE420986598C}"/>
              </a:ext>
            </a:extLst>
          </p:cNvPr>
          <p:cNvSpPr>
            <a:spLocks noGrp="1"/>
          </p:cNvSpPr>
          <p:nvPr>
            <p:ph type="title"/>
          </p:nvPr>
        </p:nvSpPr>
        <p:spPr>
          <a:xfrm>
            <a:off x="800445" y="386930"/>
            <a:ext cx="10146183" cy="1188950"/>
          </a:xfrm>
        </p:spPr>
        <p:txBody>
          <a:bodyPr anchor="b">
            <a:normAutofit/>
          </a:bodyPr>
          <a:lstStyle/>
          <a:p>
            <a:r>
              <a:rPr lang="en-US" sz="3800" dirty="0">
                <a:latin typeface="Times New Roman"/>
                <a:cs typeface="Times New Roman"/>
              </a:rPr>
              <a:t>Trauma-Informed Care : What We Know</a:t>
            </a:r>
            <a:endParaRPr lang="en-US" dirty="0">
              <a:cs typeface="Calibri Light"/>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1F75664-6C52-4C5B-A6DE-22A7743C32DE}"/>
              </a:ext>
            </a:extLst>
          </p:cNvPr>
          <p:cNvSpPr>
            <a:spLocks noGrp="1"/>
          </p:cNvSpPr>
          <p:nvPr>
            <p:ph idx="1"/>
          </p:nvPr>
        </p:nvSpPr>
        <p:spPr>
          <a:xfrm>
            <a:off x="793660" y="2203079"/>
            <a:ext cx="10143668" cy="4352079"/>
          </a:xfrm>
        </p:spPr>
        <p:txBody>
          <a:bodyPr anchor="ctr">
            <a:normAutofit/>
          </a:bodyPr>
          <a:lstStyle/>
          <a:p>
            <a:r>
              <a:rPr lang="en-US" sz="2400" dirty="0">
                <a:latin typeface="Times New Roman"/>
                <a:cs typeface="Times New Roman"/>
              </a:rPr>
              <a:t>Trauma-Informed Care (TIC) work relies on general knowledge of the impact of trauma, </a:t>
            </a:r>
            <a:r>
              <a:rPr lang="en-US" dirty="0">
                <a:latin typeface="Times New Roman"/>
                <a:cs typeface="Times New Roman"/>
              </a:rPr>
              <a:t>acknowledgement</a:t>
            </a:r>
            <a:r>
              <a:rPr lang="en-US" sz="2400" dirty="0">
                <a:latin typeface="Times New Roman"/>
                <a:cs typeface="Times New Roman"/>
              </a:rPr>
              <a:t> of trauma in specific clinical and systems responses, and incorporation of strengths-based approaches</a:t>
            </a:r>
            <a:endParaRPr lang="en-US" sz="2400">
              <a:cs typeface="Calibri" panose="020F0502020204030204"/>
            </a:endParaRPr>
          </a:p>
          <a:p>
            <a:r>
              <a:rPr lang="en-US" sz="2400" dirty="0">
                <a:latin typeface="Times New Roman"/>
                <a:cs typeface="Times New Roman"/>
              </a:rPr>
              <a:t>TIC results in positive outcomes at the individual and system level</a:t>
            </a:r>
            <a:endParaRPr lang="en-US" sz="2400">
              <a:cs typeface="Calibri" panose="020F0502020204030204"/>
            </a:endParaRPr>
          </a:p>
          <a:p>
            <a:r>
              <a:rPr lang="en-US" sz="2400" dirty="0">
                <a:latin typeface="Times New Roman"/>
                <a:cs typeface="Times New Roman"/>
              </a:rPr>
              <a:t>IDD field has been slow to adopt TIC</a:t>
            </a:r>
            <a:endParaRPr lang="en-US" sz="2400" dirty="0">
              <a:cs typeface="Calibri" panose="020F0502020204030204"/>
            </a:endParaRPr>
          </a:p>
          <a:p>
            <a:endParaRPr lang="en-US" sz="2400" dirty="0">
              <a:latin typeface="Times New Roman"/>
              <a:cs typeface="Times New Roman"/>
            </a:endParaRPr>
          </a:p>
          <a:p>
            <a:endParaRPr lang="en-US" sz="2000" dirty="0">
              <a:latin typeface="Times New Roman"/>
              <a:cs typeface="Times New Roman"/>
            </a:endParaRPr>
          </a:p>
          <a:p>
            <a:pPr marL="0" indent="0">
              <a:buNone/>
            </a:pPr>
            <a:endParaRPr lang="en-US" sz="2000" dirty="0">
              <a:latin typeface="Times New Roman"/>
              <a:cs typeface="Times New Roman"/>
            </a:endParaRPr>
          </a:p>
        </p:txBody>
      </p:sp>
    </p:spTree>
    <p:extLst>
      <p:ext uri="{BB962C8B-B14F-4D97-AF65-F5344CB8AC3E}">
        <p14:creationId xmlns:p14="http://schemas.microsoft.com/office/powerpoint/2010/main" val="101275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EDA0A-BBD4-4B50-A028-321E9D3443B6}"/>
              </a:ext>
            </a:extLst>
          </p:cNvPr>
          <p:cNvSpPr>
            <a:spLocks noGrp="1"/>
          </p:cNvSpPr>
          <p:nvPr>
            <p:ph type="title"/>
          </p:nvPr>
        </p:nvSpPr>
        <p:spPr>
          <a:xfrm>
            <a:off x="572493" y="238539"/>
            <a:ext cx="11018520" cy="1434415"/>
          </a:xfrm>
        </p:spPr>
        <p:txBody>
          <a:bodyPr anchor="b">
            <a:normAutofit/>
          </a:bodyPr>
          <a:lstStyle/>
          <a:p>
            <a:r>
              <a:rPr lang="en-US" sz="4200" dirty="0">
                <a:latin typeface="Times New Roman"/>
                <a:cs typeface="Times New Roman"/>
              </a:rPr>
              <a:t>Our Research’s Purpose </a:t>
            </a:r>
            <a:r>
              <a:rPr lang="en-US" sz="2400" dirty="0">
                <a:latin typeface="Times New Roman"/>
                <a:cs typeface="Times New Roman"/>
              </a:rPr>
              <a:t>(Rich, DiGregorio, &amp; Strassel, 2021)</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DA5FD8A-FAC4-42F0-A1CB-39EA2CEE27A0}"/>
              </a:ext>
            </a:extLst>
          </p:cNvPr>
          <p:cNvSpPr>
            <a:spLocks noGrp="1"/>
          </p:cNvSpPr>
          <p:nvPr>
            <p:ph idx="1"/>
          </p:nvPr>
        </p:nvSpPr>
        <p:spPr>
          <a:xfrm>
            <a:off x="523332" y="2087703"/>
            <a:ext cx="6762713" cy="4389559"/>
          </a:xfrm>
        </p:spPr>
        <p:txBody>
          <a:bodyPr anchor="t">
            <a:normAutofit/>
          </a:bodyPr>
          <a:lstStyle/>
          <a:p>
            <a:r>
              <a:rPr lang="en-US" sz="2000" dirty="0">
                <a:latin typeface="Times New Roman"/>
                <a:cs typeface="Times New Roman"/>
              </a:rPr>
              <a:t>To explore the perspectives of those who lead IDD service systems related to if and how the philosophy of TIC is impacting their organization and the barriers they face to improving their responses to trauma.  </a:t>
            </a:r>
            <a:endParaRPr lang="en-US" sz="2000" dirty="0">
              <a:latin typeface="Times New Roman" panose="02020603050405020304" pitchFamily="18" charset="0"/>
              <a:cs typeface="Times New Roman" panose="02020603050405020304" pitchFamily="18" charset="0"/>
            </a:endParaRPr>
          </a:p>
          <a:p>
            <a:pPr lvl="0" fontAlgn="base"/>
            <a:r>
              <a:rPr lang="en-US" sz="2000" u="sng" dirty="0">
                <a:latin typeface="Times New Roman"/>
                <a:cs typeface="Times New Roman"/>
              </a:rPr>
              <a:t>Research Questions</a:t>
            </a:r>
            <a:r>
              <a:rPr lang="en-US" sz="2000" dirty="0">
                <a:latin typeface="Times New Roman"/>
                <a:cs typeface="Times New Roman"/>
              </a:rPr>
              <a:t>:</a:t>
            </a:r>
          </a:p>
          <a:p>
            <a:pPr lvl="1" fontAlgn="base"/>
            <a:r>
              <a:rPr lang="en-US" sz="2000" dirty="0">
                <a:latin typeface="Times New Roman"/>
                <a:cs typeface="Times New Roman"/>
              </a:rPr>
              <a:t>How well do leaders of organizations that serve people with IDD believe</a:t>
            </a:r>
            <a:r>
              <a:rPr lang="en-US" sz="2000" i="1" dirty="0">
                <a:latin typeface="Times New Roman"/>
                <a:cs typeface="Times New Roman"/>
              </a:rPr>
              <a:t> </a:t>
            </a:r>
            <a:r>
              <a:rPr lang="en-US" sz="2000" dirty="0">
                <a:latin typeface="Times New Roman"/>
                <a:cs typeface="Times New Roman"/>
              </a:rPr>
              <a:t>that the concept of trauma has been integrated into the organization? </a:t>
            </a:r>
            <a:endParaRPr lang="en-US" sz="2000" dirty="0">
              <a:latin typeface="Times New Roman" panose="02020603050405020304" pitchFamily="18" charset="0"/>
              <a:cs typeface="Times New Roman" panose="02020603050405020304" pitchFamily="18" charset="0"/>
            </a:endParaRPr>
          </a:p>
          <a:p>
            <a:pPr lvl="1" fontAlgn="base"/>
            <a:r>
              <a:rPr lang="en-US" sz="2000" dirty="0">
                <a:latin typeface="Times New Roman"/>
                <a:cs typeface="Times New Roman"/>
              </a:rPr>
              <a:t>How well do leaders of organizations that serve people IDD believe they respond to trauma in the lives of their clients and staff? </a:t>
            </a:r>
            <a:endParaRPr lang="en-US" sz="2000" dirty="0">
              <a:latin typeface="Times New Roman" panose="02020603050405020304" pitchFamily="18" charset="0"/>
              <a:cs typeface="Times New Roman" panose="02020603050405020304" pitchFamily="18" charset="0"/>
            </a:endParaRPr>
          </a:p>
          <a:p>
            <a:pPr lvl="1" fontAlgn="base"/>
            <a:r>
              <a:rPr lang="en-US" sz="2000" dirty="0">
                <a:latin typeface="Times New Roman"/>
                <a:cs typeface="Times New Roman"/>
              </a:rPr>
              <a:t>What do leaders of organizations that serve people with IDD believe helps or hinders the integration of trauma-informed approaches in their organizations? </a:t>
            </a:r>
            <a:endParaRPr lang="en-US" sz="2000" dirty="0">
              <a:latin typeface="Times New Roman" panose="02020603050405020304" pitchFamily="18" charset="0"/>
              <a:cs typeface="Times New Roman" panose="02020603050405020304" pitchFamily="18" charset="0"/>
            </a:endParaRPr>
          </a:p>
          <a:p>
            <a:endParaRPr lang="en-US" sz="1900" dirty="0"/>
          </a:p>
        </p:txBody>
      </p:sp>
      <p:pic>
        <p:nvPicPr>
          <p:cNvPr id="4" name="Picture 3" descr="A group of colorful question marks&#10;&#10;Description automatically generated">
            <a:extLst>
              <a:ext uri="{FF2B5EF4-FFF2-40B4-BE49-F238E27FC236}">
                <a16:creationId xmlns:a16="http://schemas.microsoft.com/office/drawing/2014/main" id="{F10D5336-87D1-544F-8994-87007F0B8E88}"/>
              </a:ext>
            </a:extLst>
          </p:cNvPr>
          <p:cNvPicPr>
            <a:picLocks noChangeAspect="1"/>
          </p:cNvPicPr>
          <p:nvPr/>
        </p:nvPicPr>
        <p:blipFill rotWithShape="1">
          <a:blip r:embed="rId2"/>
          <a:srcRect l="30463" r="23795"/>
          <a:stretch/>
        </p:blipFill>
        <p:spPr>
          <a:xfrm>
            <a:off x="7675658" y="2093976"/>
            <a:ext cx="3941064" cy="4096512"/>
          </a:xfrm>
          <a:prstGeom prst="rect">
            <a:avLst/>
          </a:prstGeom>
        </p:spPr>
      </p:pic>
    </p:spTree>
    <p:extLst>
      <p:ext uri="{BB962C8B-B14F-4D97-AF65-F5344CB8AC3E}">
        <p14:creationId xmlns:p14="http://schemas.microsoft.com/office/powerpoint/2010/main" val="1624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056B0-41DF-4D00-A3B0-793BDA54EEDC}"/>
              </a:ext>
            </a:extLst>
          </p:cNvPr>
          <p:cNvSpPr>
            <a:spLocks noGrp="1"/>
          </p:cNvSpPr>
          <p:nvPr>
            <p:ph type="title"/>
          </p:nvPr>
        </p:nvSpPr>
        <p:spPr>
          <a:xfrm>
            <a:off x="572493" y="238539"/>
            <a:ext cx="11047013" cy="1434415"/>
          </a:xfrm>
        </p:spPr>
        <p:txBody>
          <a:bodyPr anchor="b">
            <a:normAutofit/>
          </a:bodyPr>
          <a:lstStyle/>
          <a:p>
            <a:r>
              <a:rPr lang="en-US" sz="4100" dirty="0">
                <a:latin typeface="Times New Roman"/>
                <a:cs typeface="Times New Roman"/>
              </a:rPr>
              <a:t>Research Methods </a:t>
            </a:r>
            <a:endParaRPr lang="en-US" sz="540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A0CC2E-70DA-0458-0E6C-B65132D7D5B5}"/>
              </a:ext>
            </a:extLst>
          </p:cNvPr>
          <p:cNvPicPr>
            <a:picLocks noChangeAspect="1"/>
          </p:cNvPicPr>
          <p:nvPr/>
        </p:nvPicPr>
        <p:blipFill rotWithShape="1">
          <a:blip r:embed="rId2"/>
          <a:srcRect l="25691" r="27622"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99B375F6-44A8-4D2E-ADC6-24E7F7F5B897}"/>
              </a:ext>
            </a:extLst>
          </p:cNvPr>
          <p:cNvSpPr>
            <a:spLocks noGrp="1"/>
          </p:cNvSpPr>
          <p:nvPr>
            <p:ph idx="1"/>
          </p:nvPr>
        </p:nvSpPr>
        <p:spPr>
          <a:xfrm>
            <a:off x="4905955" y="2071316"/>
            <a:ext cx="6713552" cy="4114800"/>
          </a:xfrm>
        </p:spPr>
        <p:txBody>
          <a:bodyPr anchor="t">
            <a:normAutofit/>
          </a:bodyPr>
          <a:lstStyle/>
          <a:p>
            <a:r>
              <a:rPr lang="en-US" sz="2000" b="1" dirty="0">
                <a:latin typeface="Times New Roman"/>
                <a:cs typeface="Times New Roman"/>
              </a:rPr>
              <a:t>Theoretical Frameworks</a:t>
            </a:r>
            <a:r>
              <a:rPr lang="en-US" sz="2000" dirty="0">
                <a:latin typeface="Times New Roman"/>
                <a:cs typeface="Times New Roman"/>
              </a:rPr>
              <a:t>:</a:t>
            </a:r>
          </a:p>
          <a:p>
            <a:pPr lvl="1"/>
            <a:r>
              <a:rPr lang="en-US" sz="2000" dirty="0">
                <a:latin typeface="Times New Roman"/>
                <a:cs typeface="Times New Roman"/>
              </a:rPr>
              <a:t>Resiliency Theory (Fergus &amp; Zimmerman, 2005)</a:t>
            </a:r>
          </a:p>
          <a:p>
            <a:pPr lvl="1"/>
            <a:r>
              <a:rPr lang="en-US" sz="2000" dirty="0">
                <a:latin typeface="Times New Roman"/>
                <a:cs typeface="Times New Roman"/>
              </a:rPr>
              <a:t>Ecological Systems Theory (Bronfenbrenner, 1979)</a:t>
            </a:r>
          </a:p>
          <a:p>
            <a:r>
              <a:rPr lang="en-US" sz="2000" b="1" dirty="0">
                <a:latin typeface="Times New Roman"/>
                <a:cs typeface="Times New Roman"/>
              </a:rPr>
              <a:t>Sample and Participants</a:t>
            </a:r>
            <a:r>
              <a:rPr lang="en-US" sz="2000" dirty="0">
                <a:latin typeface="Times New Roman"/>
                <a:cs typeface="Times New Roman"/>
              </a:rPr>
              <a:t>: Email list serve of the National Consortium on Leadership on Developmental Disabilities, direct email to every State Director of Developmental Disabilities Service and each state chapter of The Arc </a:t>
            </a:r>
            <a:endParaRPr lang="en-US" sz="2000" dirty="0">
              <a:latin typeface="Times New Roman" panose="02020603050405020304" pitchFamily="18" charset="0"/>
              <a:cs typeface="Times New Roman" panose="02020603050405020304" pitchFamily="18" charset="0"/>
            </a:endParaRPr>
          </a:p>
          <a:p>
            <a:pPr lvl="1"/>
            <a:r>
              <a:rPr lang="en-US" sz="2000" dirty="0">
                <a:latin typeface="Times New Roman"/>
                <a:cs typeface="Times New Roman"/>
              </a:rPr>
              <a:t>130 Participants from over 100 different organizations across 40 states and 2 Canadian provinces </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a:cs typeface="Times New Roman"/>
              </a:rPr>
              <a:t>Instrument</a:t>
            </a:r>
            <a:r>
              <a:rPr lang="en-US" sz="2000" dirty="0">
                <a:latin typeface="Times New Roman"/>
                <a:cs typeface="Times New Roman"/>
              </a:rPr>
              <a:t>: 18-item questionnaire developed with experts in the field of DD and literature on TIC with open-ended and Likert Scale questions </a:t>
            </a:r>
            <a:endParaRPr lang="en-US" sz="2000" dirty="0">
              <a:latin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1688820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117853-E170-458D-BD36-45D9E1EE1FD5}"/>
              </a:ext>
            </a:extLst>
          </p:cNvPr>
          <p:cNvSpPr>
            <a:spLocks noGrp="1"/>
          </p:cNvSpPr>
          <p:nvPr>
            <p:ph type="title"/>
          </p:nvPr>
        </p:nvSpPr>
        <p:spPr>
          <a:xfrm>
            <a:off x="572493" y="238539"/>
            <a:ext cx="11047013" cy="1434415"/>
          </a:xfrm>
        </p:spPr>
        <p:txBody>
          <a:bodyPr anchor="b">
            <a:normAutofit/>
          </a:bodyPr>
          <a:lstStyle/>
          <a:p>
            <a:r>
              <a:rPr lang="en-US" sz="4200" dirty="0">
                <a:latin typeface="Times New Roman"/>
                <a:cs typeface="Times New Roman"/>
              </a:rPr>
              <a:t>Key Findings: Perceptions of the status of TIC within participant’s organizations </a:t>
            </a:r>
            <a:endParaRPr lang="en-US" sz="4600">
              <a:latin typeface="Times New Roman" panose="02020603050405020304" pitchFamily="18" charset="0"/>
              <a:cs typeface="Times New Roman" panose="02020603050405020304" pitchFamily="18" charset="0"/>
            </a:endParaRP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B42AE27-0DCE-9502-F90F-B226AAAA5B56}"/>
              </a:ext>
            </a:extLst>
          </p:cNvPr>
          <p:cNvPicPr>
            <a:picLocks noChangeAspect="1"/>
          </p:cNvPicPr>
          <p:nvPr/>
        </p:nvPicPr>
        <p:blipFill rotWithShape="1">
          <a:blip r:embed="rId2"/>
          <a:srcRect l="982" r="4760"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65A86F23-76EF-4159-8F25-ABB86615F87F}"/>
              </a:ext>
            </a:extLst>
          </p:cNvPr>
          <p:cNvSpPr>
            <a:spLocks noGrp="1"/>
          </p:cNvSpPr>
          <p:nvPr>
            <p:ph idx="1"/>
          </p:nvPr>
        </p:nvSpPr>
        <p:spPr>
          <a:xfrm>
            <a:off x="4905955" y="2071316"/>
            <a:ext cx="6713552" cy="4670611"/>
          </a:xfrm>
        </p:spPr>
        <p:txBody>
          <a:bodyPr anchor="t">
            <a:normAutofit/>
          </a:bodyPr>
          <a:lstStyle/>
          <a:p>
            <a:r>
              <a:rPr lang="en-US" sz="2100" dirty="0">
                <a:latin typeface="Times New Roman"/>
                <a:cs typeface="Times New Roman"/>
              </a:rPr>
              <a:t>Most people within organizations were not trained and did not understand trauma or TIC</a:t>
            </a:r>
          </a:p>
          <a:p>
            <a:pPr lvl="1"/>
            <a:r>
              <a:rPr lang="en-US" sz="2100" dirty="0">
                <a:latin typeface="Times New Roman"/>
                <a:cs typeface="Times New Roman"/>
              </a:rPr>
              <a:t>68.5% of respondents reported that under 50% of employees within their organization received any training on trauma or TIC</a:t>
            </a:r>
          </a:p>
          <a:p>
            <a:pPr lvl="1"/>
            <a:r>
              <a:rPr lang="en-US" sz="2100" dirty="0">
                <a:latin typeface="Times New Roman"/>
                <a:cs typeface="Times New Roman"/>
              </a:rPr>
              <a:t>57.8% disagreed or strongly disagreed that staff understood the impact of trauma </a:t>
            </a:r>
          </a:p>
          <a:p>
            <a:pPr lvl="1"/>
            <a:r>
              <a:rPr lang="en-US" sz="2100" dirty="0">
                <a:latin typeface="Times New Roman"/>
                <a:cs typeface="Times New Roman"/>
              </a:rPr>
              <a:t>75.6% disagreed that their staff understood the nature of TIC </a:t>
            </a:r>
            <a:endParaRPr lang="en-US" sz="2100" dirty="0">
              <a:latin typeface="Times New Roman" panose="02020603050405020304" pitchFamily="18" charset="0"/>
              <a:cs typeface="Times New Roman" panose="02020603050405020304" pitchFamily="18" charset="0"/>
            </a:endParaRPr>
          </a:p>
          <a:p>
            <a:pPr lvl="1"/>
            <a:endParaRPr lang="en-US" sz="2100" dirty="0">
              <a:latin typeface="Times New Roman"/>
              <a:cs typeface="Times New Roman"/>
            </a:endParaRPr>
          </a:p>
          <a:p>
            <a:r>
              <a:rPr lang="en-US" sz="2100" dirty="0">
                <a:latin typeface="Times New Roman"/>
                <a:cs typeface="Times New Roman"/>
              </a:rPr>
              <a:t>Most (61%) disagreed that their organization did a good job at identifying, preventing, and responding to trauma in the lives of the people they serve</a:t>
            </a:r>
          </a:p>
          <a:p>
            <a:endParaRPr lang="en-US" sz="2200"/>
          </a:p>
        </p:txBody>
      </p:sp>
    </p:spTree>
    <p:extLst>
      <p:ext uri="{BB962C8B-B14F-4D97-AF65-F5344CB8AC3E}">
        <p14:creationId xmlns:p14="http://schemas.microsoft.com/office/powerpoint/2010/main" val="363089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08F9F-F67E-2645-6EA6-4942B02448FA}"/>
              </a:ext>
            </a:extLst>
          </p:cNvPr>
          <p:cNvSpPr>
            <a:spLocks noGrp="1"/>
          </p:cNvSpPr>
          <p:nvPr>
            <p:ph type="title"/>
          </p:nvPr>
        </p:nvSpPr>
        <p:spPr>
          <a:xfrm>
            <a:off x="572493" y="238539"/>
            <a:ext cx="11018520" cy="1434415"/>
          </a:xfrm>
        </p:spPr>
        <p:txBody>
          <a:bodyPr anchor="b">
            <a:normAutofit/>
          </a:bodyPr>
          <a:lstStyle/>
          <a:p>
            <a:r>
              <a:rPr lang="en-US" sz="4200" dirty="0">
                <a:latin typeface="Times New Roman"/>
                <a:cs typeface="Times New Roman"/>
              </a:rPr>
              <a:t>Selected Findings: Barriers at the Micro-Level </a:t>
            </a:r>
            <a:endParaRPr lang="en-US" sz="4600">
              <a:latin typeface="Times New Roman" panose="02020603050405020304" pitchFamily="18" charset="0"/>
              <a:cs typeface="Times New Roman" panose="02020603050405020304" pitchFamily="18" charset="0"/>
            </a:endParaRP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3A139E-D0FB-B28E-A483-20D1B10407E8}"/>
              </a:ext>
            </a:extLst>
          </p:cNvPr>
          <p:cNvSpPr>
            <a:spLocks noGrp="1"/>
          </p:cNvSpPr>
          <p:nvPr>
            <p:ph idx="1"/>
          </p:nvPr>
        </p:nvSpPr>
        <p:spPr>
          <a:xfrm>
            <a:off x="455953" y="2089245"/>
            <a:ext cx="6928703" cy="4101243"/>
          </a:xfrm>
        </p:spPr>
        <p:txBody>
          <a:bodyPr anchor="t">
            <a:normAutofit/>
          </a:bodyPr>
          <a:lstStyle/>
          <a:p>
            <a:r>
              <a:rPr lang="en-US" sz="2200" dirty="0">
                <a:latin typeface="Times New Roman"/>
                <a:cs typeface="Times New Roman"/>
              </a:rPr>
              <a:t>Service users have limited access to functional systems of communication, and opportunities for choice &amp; control </a:t>
            </a:r>
            <a:endParaRPr lang="en-US" sz="2200">
              <a:latin typeface="Times New Roman" panose="02020603050405020304" pitchFamily="18" charset="0"/>
              <a:cs typeface="Times New Roman" panose="02020603050405020304" pitchFamily="18" charset="0"/>
            </a:endParaRPr>
          </a:p>
          <a:p>
            <a:r>
              <a:rPr lang="en-US" sz="2200" dirty="0">
                <a:latin typeface="Times New Roman"/>
                <a:cs typeface="Times New Roman"/>
              </a:rPr>
              <a:t>Family &amp; services users’ limited knowledge of abuse/trauma</a:t>
            </a:r>
          </a:p>
          <a:p>
            <a:r>
              <a:rPr lang="en-US" sz="2200" dirty="0">
                <a:latin typeface="Times New Roman"/>
                <a:cs typeface="Times New Roman"/>
              </a:rPr>
              <a:t>Direct &amp; clinical staff’s limited knowledge and/or skill in integrating knowledge of trauma and TIC </a:t>
            </a:r>
            <a:r>
              <a:rPr lang="en-US" sz="2200" i="1" dirty="0">
                <a:latin typeface="Times New Roman"/>
                <a:cs typeface="Times New Roman"/>
              </a:rPr>
              <a:t>"Leadership has knowledge, but day-to-day usage by staff is poor” </a:t>
            </a:r>
            <a:endParaRPr lang="en-US" sz="2200" i="1" dirty="0">
              <a:latin typeface="Times New Roman" panose="02020603050405020304" pitchFamily="18" charset="0"/>
              <a:cs typeface="Times New Roman" panose="02020603050405020304" pitchFamily="18" charset="0"/>
            </a:endParaRPr>
          </a:p>
          <a:p>
            <a:r>
              <a:rPr lang="en-US" sz="2200" dirty="0">
                <a:latin typeface="Times New Roman"/>
                <a:cs typeface="Times New Roman"/>
              </a:rPr>
              <a:t>High trauma exposure and limited supportive resources for staff</a:t>
            </a:r>
          </a:p>
        </p:txBody>
      </p:sp>
      <p:pic>
        <p:nvPicPr>
          <p:cNvPr id="4" name="Picture 3">
            <a:extLst>
              <a:ext uri="{FF2B5EF4-FFF2-40B4-BE49-F238E27FC236}">
                <a16:creationId xmlns:a16="http://schemas.microsoft.com/office/drawing/2014/main" id="{7B8F630B-09A0-D709-3BE7-F772EC936EC3}"/>
              </a:ext>
            </a:extLst>
          </p:cNvPr>
          <p:cNvPicPr>
            <a:picLocks noChangeAspect="1"/>
          </p:cNvPicPr>
          <p:nvPr/>
        </p:nvPicPr>
        <p:blipFill rotWithShape="1">
          <a:blip r:embed="rId2"/>
          <a:srcRect l="15431" r="26845" b="-1"/>
          <a:stretch/>
        </p:blipFill>
        <p:spPr>
          <a:xfrm>
            <a:off x="7675658" y="2093976"/>
            <a:ext cx="3941064" cy="4096512"/>
          </a:xfrm>
          <a:prstGeom prst="rect">
            <a:avLst/>
          </a:prstGeom>
        </p:spPr>
      </p:pic>
    </p:spTree>
    <p:extLst>
      <p:ext uri="{BB962C8B-B14F-4D97-AF65-F5344CB8AC3E}">
        <p14:creationId xmlns:p14="http://schemas.microsoft.com/office/powerpoint/2010/main" val="2150073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95942-3513-61B8-789A-2222B0211927}"/>
              </a:ext>
            </a:extLst>
          </p:cNvPr>
          <p:cNvSpPr>
            <a:spLocks noGrp="1"/>
          </p:cNvSpPr>
          <p:nvPr>
            <p:ph type="title"/>
          </p:nvPr>
        </p:nvSpPr>
        <p:spPr>
          <a:xfrm>
            <a:off x="572494" y="-4417"/>
            <a:ext cx="11338779" cy="1699457"/>
          </a:xfrm>
        </p:spPr>
        <p:txBody>
          <a:bodyPr anchor="b">
            <a:normAutofit fontScale="90000"/>
          </a:bodyPr>
          <a:lstStyle/>
          <a:p>
            <a:r>
              <a:rPr lang="en-US" sz="4200" dirty="0">
                <a:latin typeface="Times New Roman"/>
                <a:cs typeface="Times New Roman"/>
              </a:rPr>
              <a:t>Selected Findings:                                                  Barriers at the Meso-level &amp; Exo-Level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6876D9-EBC3-9360-CD33-90BD370DDFA2}"/>
              </a:ext>
            </a:extLst>
          </p:cNvPr>
          <p:cNvSpPr>
            <a:spLocks noGrp="1"/>
          </p:cNvSpPr>
          <p:nvPr>
            <p:ph idx="1"/>
          </p:nvPr>
        </p:nvSpPr>
        <p:spPr>
          <a:xfrm>
            <a:off x="572493" y="2071316"/>
            <a:ext cx="6713552" cy="4119172"/>
          </a:xfrm>
        </p:spPr>
        <p:txBody>
          <a:bodyPr anchor="t">
            <a:normAutofit lnSpcReduction="10000"/>
          </a:bodyPr>
          <a:lstStyle/>
          <a:p>
            <a:r>
              <a:rPr lang="en-US" sz="2000" dirty="0">
                <a:latin typeface="Times New Roman"/>
                <a:cs typeface="Times New Roman"/>
              </a:rPr>
              <a:t>Lack of internal and community collaboration and communication </a:t>
            </a:r>
            <a:endParaRPr lang="en-US" sz="2000">
              <a:latin typeface="Times New Roman" panose="02020603050405020304" pitchFamily="18" charset="0"/>
              <a:cs typeface="Times New Roman" panose="02020603050405020304" pitchFamily="18" charset="0"/>
            </a:endParaRPr>
          </a:p>
          <a:p>
            <a:r>
              <a:rPr lang="en-US" sz="2000" dirty="0">
                <a:latin typeface="Times New Roman"/>
                <a:cs typeface="Times New Roman"/>
              </a:rPr>
              <a:t>Lack of will and vision of leadership: </a:t>
            </a:r>
            <a:r>
              <a:rPr lang="en-US" sz="2000" i="1" dirty="0">
                <a:effectLst/>
                <a:latin typeface="Times New Roman"/>
                <a:cs typeface="Times New Roman"/>
              </a:rPr>
              <a:t>“TIC and support is an investment that disability support systems (at least in my experience) are unwilling to make</a:t>
            </a:r>
            <a:r>
              <a:rPr lang="en-US" sz="2000" i="1" dirty="0">
                <a:latin typeface="Times New Roman"/>
                <a:cs typeface="Times New Roman"/>
              </a:rPr>
              <a:t>”</a:t>
            </a:r>
            <a:endParaRPr lang="en-US" sz="2000" i="1" dirty="0">
              <a:effectLst/>
              <a:latin typeface="Times New Roman" panose="02020603050405020304" pitchFamily="18" charset="0"/>
              <a:cs typeface="Times New Roman" panose="02020603050405020304" pitchFamily="18" charset="0"/>
            </a:endParaRPr>
          </a:p>
          <a:p>
            <a:r>
              <a:rPr lang="en-US" sz="2000" dirty="0">
                <a:latin typeface="Times New Roman"/>
                <a:cs typeface="Times New Roman"/>
              </a:rPr>
              <a:t>Understaffing and high staff turnover</a:t>
            </a:r>
          </a:p>
          <a:p>
            <a:r>
              <a:rPr lang="en-US" sz="2000" dirty="0">
                <a:latin typeface="Times New Roman"/>
                <a:cs typeface="Times New Roman"/>
              </a:rPr>
              <a:t>Limited access to affordable, applicable, and accessible </a:t>
            </a:r>
            <a:r>
              <a:rPr lang="en-US" sz="2000">
                <a:latin typeface="Times New Roman"/>
                <a:cs typeface="Times New Roman"/>
              </a:rPr>
              <a:t>training on TIC </a:t>
            </a:r>
            <a:endParaRPr lang="en-US" sz="2000" i="1" dirty="0">
              <a:latin typeface="Times New Roman" panose="02020603050405020304" pitchFamily="18" charset="0"/>
              <a:cs typeface="Times New Roman" panose="02020603050405020304" pitchFamily="18" charset="0"/>
            </a:endParaRPr>
          </a:p>
          <a:p>
            <a:pPr marL="0" indent="0" algn="ctr">
              <a:buNone/>
            </a:pPr>
            <a:r>
              <a:rPr lang="en-US" sz="2000" i="1" dirty="0">
                <a:latin typeface="Times New Roman"/>
                <a:cs typeface="Times New Roman"/>
              </a:rPr>
              <a:t>"Not having readily available and easy-to-apply                 information on trauma-informed care that is applicable to individuals with intellectual/developmental disabilities” </a:t>
            </a:r>
            <a:endParaRPr lang="en-US" sz="2000" i="1">
              <a:latin typeface="Times New Roman" panose="02020603050405020304" pitchFamily="18" charset="0"/>
              <a:cs typeface="Times New Roman" panose="02020603050405020304" pitchFamily="18" charset="0"/>
            </a:endParaRPr>
          </a:p>
          <a:p>
            <a:r>
              <a:rPr lang="en-US" sz="2000" dirty="0">
                <a:latin typeface="Times New Roman"/>
                <a:cs typeface="Times New Roman"/>
              </a:rPr>
              <a:t>Persistence diagnostic overshadowing</a:t>
            </a:r>
          </a:p>
          <a:p>
            <a:endParaRPr lang="en-US" sz="2000"/>
          </a:p>
          <a:p>
            <a:endParaRPr lang="en-US" sz="2000"/>
          </a:p>
          <a:p>
            <a:endParaRPr lang="en-US" sz="2000">
              <a:effectLst/>
              <a:latin typeface="Times" pitchFamily="2" charset="0"/>
            </a:endParaRPr>
          </a:p>
          <a:p>
            <a:endParaRPr lang="en-US" sz="2000">
              <a:effectLst/>
              <a:latin typeface="Times" pitchFamily="2" charset="0"/>
            </a:endParaRPr>
          </a:p>
          <a:p>
            <a:endParaRPr lang="en-US" sz="2000"/>
          </a:p>
        </p:txBody>
      </p:sp>
      <p:pic>
        <p:nvPicPr>
          <p:cNvPr id="4" name="Picture 3">
            <a:extLst>
              <a:ext uri="{FF2B5EF4-FFF2-40B4-BE49-F238E27FC236}">
                <a16:creationId xmlns:a16="http://schemas.microsoft.com/office/drawing/2014/main" id="{6734A91A-EDE0-CD2C-319B-803C6F847A71}"/>
              </a:ext>
            </a:extLst>
          </p:cNvPr>
          <p:cNvPicPr>
            <a:picLocks noChangeAspect="1"/>
          </p:cNvPicPr>
          <p:nvPr/>
        </p:nvPicPr>
        <p:blipFill rotWithShape="1">
          <a:blip r:embed="rId2"/>
          <a:srcRect l="16998" r="13135" b="1"/>
          <a:stretch/>
        </p:blipFill>
        <p:spPr>
          <a:xfrm>
            <a:off x="7675658" y="2093976"/>
            <a:ext cx="3941064" cy="4096512"/>
          </a:xfrm>
          <a:prstGeom prst="rect">
            <a:avLst/>
          </a:prstGeom>
        </p:spPr>
      </p:pic>
    </p:spTree>
    <p:extLst>
      <p:ext uri="{BB962C8B-B14F-4D97-AF65-F5344CB8AC3E}">
        <p14:creationId xmlns:p14="http://schemas.microsoft.com/office/powerpoint/2010/main" val="257076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2BFC3-D71E-B437-7366-7A78482E4541}"/>
              </a:ext>
            </a:extLst>
          </p:cNvPr>
          <p:cNvSpPr>
            <a:spLocks noGrp="1"/>
          </p:cNvSpPr>
          <p:nvPr>
            <p:ph type="title"/>
          </p:nvPr>
        </p:nvSpPr>
        <p:spPr>
          <a:xfrm>
            <a:off x="572493" y="238539"/>
            <a:ext cx="11018520" cy="1434415"/>
          </a:xfrm>
        </p:spPr>
        <p:txBody>
          <a:bodyPr anchor="b">
            <a:normAutofit/>
          </a:bodyPr>
          <a:lstStyle/>
          <a:p>
            <a:r>
              <a:rPr lang="en-US" sz="4200" dirty="0">
                <a:latin typeface="Times New Roman"/>
                <a:cs typeface="Times New Roman"/>
              </a:rPr>
              <a:t>Selected Findings: </a:t>
            </a:r>
            <a:br>
              <a:rPr lang="en-US" sz="4200" dirty="0">
                <a:latin typeface="Times New Roman"/>
                <a:cs typeface="Times New Roman"/>
              </a:rPr>
            </a:br>
            <a:r>
              <a:rPr lang="en-US" sz="4200" dirty="0">
                <a:latin typeface="Times New Roman"/>
                <a:cs typeface="Times New Roman"/>
              </a:rPr>
              <a:t>Barriers at the Meso-level &amp; Exo-Level</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E4BA323-0076-034D-484D-6A014F3A7C08}"/>
              </a:ext>
            </a:extLst>
          </p:cNvPr>
          <p:cNvSpPr>
            <a:spLocks noGrp="1"/>
          </p:cNvSpPr>
          <p:nvPr>
            <p:ph idx="1"/>
          </p:nvPr>
        </p:nvSpPr>
        <p:spPr>
          <a:xfrm>
            <a:off x="572492" y="1929781"/>
            <a:ext cx="7103165" cy="4689679"/>
          </a:xfrm>
        </p:spPr>
        <p:txBody>
          <a:bodyPr anchor="t">
            <a:normAutofit/>
          </a:bodyPr>
          <a:lstStyle/>
          <a:p>
            <a:r>
              <a:rPr lang="en-US" sz="2000" dirty="0">
                <a:latin typeface="Times New Roman"/>
                <a:cs typeface="Times New Roman"/>
              </a:rPr>
              <a:t>Lack of community mental health and victim services providers who work with people with IDD</a:t>
            </a:r>
            <a:endParaRPr lang="en-US" dirty="0">
              <a:latin typeface="Times New Roman"/>
              <a:cs typeface="Times New Roman"/>
            </a:endParaRPr>
          </a:p>
          <a:p>
            <a:pPr lvl="1"/>
            <a:r>
              <a:rPr lang="en-US" sz="2000" i="1" dirty="0">
                <a:latin typeface="Times New Roman"/>
                <a:cs typeface="Times New Roman"/>
              </a:rPr>
              <a:t>“</a:t>
            </a:r>
            <a:r>
              <a:rPr lang="en-US" sz="2000" i="1" dirty="0">
                <a:effectLst/>
                <a:latin typeface="Times New Roman"/>
                <a:cs typeface="Times New Roman"/>
              </a:rPr>
              <a:t>Treatment in psychiatric/outpatient programs do not ‘touch’ this, population</a:t>
            </a:r>
            <a:r>
              <a:rPr lang="en-US" sz="2000" dirty="0">
                <a:effectLst/>
                <a:latin typeface="Times New Roman"/>
                <a:cs typeface="Times New Roman"/>
              </a:rPr>
              <a:t>.”</a:t>
            </a:r>
            <a:endParaRPr lang="en-US"/>
          </a:p>
          <a:p>
            <a:pPr lvl="1"/>
            <a:r>
              <a:rPr lang="en-US" sz="2000" i="1" dirty="0">
                <a:effectLst/>
                <a:latin typeface="Times New Roman" panose="02020603050405020304" pitchFamily="18" charset="0"/>
                <a:cs typeface="Times New Roman" panose="02020603050405020304" pitchFamily="18" charset="0"/>
              </a:rPr>
              <a:t>“Currently, the only formal program is victim’s assistance, and this program is not conducive to this population. They are not trained to work with this population, so many times the system that is supposed to assist with trauma actually ends up re-traumatizing.”</a:t>
            </a:r>
          </a:p>
          <a:p>
            <a:r>
              <a:rPr lang="en-US" sz="2000" dirty="0">
                <a:latin typeface="Times New Roman" panose="02020603050405020304" pitchFamily="18" charset="0"/>
                <a:cs typeface="Times New Roman" panose="02020603050405020304" pitchFamily="18" charset="0"/>
              </a:rPr>
              <a:t>Limited access to funding that can be used for ongoing TIC training </a:t>
            </a:r>
            <a:r>
              <a:rPr lang="en-US" sz="2000" i="1" dirty="0">
                <a:effectLst/>
                <a:latin typeface="Times New Roman" panose="02020603050405020304" pitchFamily="18" charset="0"/>
                <a:cs typeface="Times New Roman" panose="02020603050405020304" pitchFamily="18" charset="0"/>
              </a:rPr>
              <a:t>“The home and community-based waivers do not promote greater learning and staff development by virtue of their fee for service structure.”</a:t>
            </a:r>
          </a:p>
          <a:p>
            <a:r>
              <a:rPr lang="en-US" sz="2000" dirty="0">
                <a:latin typeface="Times New Roman" panose="02020603050405020304" pitchFamily="18" charset="0"/>
                <a:cs typeface="Times New Roman" panose="02020603050405020304" pitchFamily="18" charset="0"/>
              </a:rPr>
              <a:t>Paradigm-shift fatigue</a:t>
            </a:r>
            <a:endParaRPr lang="en-US" sz="2000" dirty="0">
              <a:effectLst/>
              <a:latin typeface="Times New Roman" panose="02020603050405020304" pitchFamily="18" charset="0"/>
              <a:cs typeface="Times New Roman" panose="02020603050405020304" pitchFamily="18" charset="0"/>
            </a:endParaRPr>
          </a:p>
          <a:p>
            <a:endParaRPr lang="en-US" sz="1700" dirty="0"/>
          </a:p>
        </p:txBody>
      </p:sp>
      <p:pic>
        <p:nvPicPr>
          <p:cNvPr id="4" name="Picture 3" descr="A group of people sitting at a table&#10;&#10;Description automatically generated">
            <a:extLst>
              <a:ext uri="{FF2B5EF4-FFF2-40B4-BE49-F238E27FC236}">
                <a16:creationId xmlns:a16="http://schemas.microsoft.com/office/drawing/2014/main" id="{FAD1BAEF-EE63-3F04-AE5B-9BEEA6BA34E3}"/>
              </a:ext>
            </a:extLst>
          </p:cNvPr>
          <p:cNvPicPr>
            <a:picLocks noChangeAspect="1"/>
          </p:cNvPicPr>
          <p:nvPr/>
        </p:nvPicPr>
        <p:blipFill rotWithShape="1">
          <a:blip r:embed="rId2"/>
          <a:srcRect l="2885" r="911" b="2"/>
          <a:stretch/>
        </p:blipFill>
        <p:spPr>
          <a:xfrm>
            <a:off x="7675658" y="2093976"/>
            <a:ext cx="3941064" cy="4096512"/>
          </a:xfrm>
          <a:prstGeom prst="rect">
            <a:avLst/>
          </a:prstGeom>
        </p:spPr>
      </p:pic>
    </p:spTree>
    <p:extLst>
      <p:ext uri="{BB962C8B-B14F-4D97-AF65-F5344CB8AC3E}">
        <p14:creationId xmlns:p14="http://schemas.microsoft.com/office/powerpoint/2010/main" val="534470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3345</TotalTime>
  <Words>1509</Words>
  <Application>Microsoft Macintosh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 New</vt:lpstr>
      <vt:lpstr>Times</vt:lpstr>
      <vt:lpstr>Times New Roman</vt:lpstr>
      <vt:lpstr>Office Theme</vt:lpstr>
      <vt:lpstr>Trauma-Informed Leadership in Intellectual and Developmental Disability Services </vt:lpstr>
      <vt:lpstr>IDD and Trauma: What We Know. </vt:lpstr>
      <vt:lpstr>Trauma-Informed Care : What We Know</vt:lpstr>
      <vt:lpstr>Our Research’s Purpose (Rich, DiGregorio, &amp; Strassel, 2021)</vt:lpstr>
      <vt:lpstr>Research Methods </vt:lpstr>
      <vt:lpstr>Key Findings: Perceptions of the status of TIC within participant’s organizations </vt:lpstr>
      <vt:lpstr>Selected Findings: Barriers at the Micro-Level </vt:lpstr>
      <vt:lpstr>Selected Findings:                                                  Barriers at the Meso-level &amp; Exo-Level</vt:lpstr>
      <vt:lpstr>Selected Findings:  Barriers at the Meso-level &amp; Exo-Level</vt:lpstr>
      <vt:lpstr>Selected Findings:  Barriers at the Macro Level</vt:lpstr>
      <vt:lpstr>Key Ingredients to Trauma-Informed Systems Change Require Trauma-Informed Leadership                      (Menschner &amp; Maul, 2016)</vt:lpstr>
      <vt:lpstr>In Summary </vt:lpstr>
      <vt:lpstr>Selected Tools and Resources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Leadership In Intellectual and Developmental Disability Services</dc:title>
  <dc:creator>Amanda Rich</dc:creator>
  <cp:lastModifiedBy>Amanda Rich</cp:lastModifiedBy>
  <cp:revision>194</cp:revision>
  <dcterms:created xsi:type="dcterms:W3CDTF">2023-11-15T14:27:49Z</dcterms:created>
  <dcterms:modified xsi:type="dcterms:W3CDTF">2023-12-09T13:24:46Z</dcterms:modified>
</cp:coreProperties>
</file>