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8288000" cy="10287000"/>
  <p:notesSz cx="6858000" cy="9144000"/>
  <p:embeddedFontLst>
    <p:embeddedFont>
      <p:font typeface="Canva Sans Italics" panose="020B0604020202020204" charset="0"/>
      <p:regular r:id="rId9"/>
    </p:embeddedFont>
    <p:embeddedFont>
      <p:font typeface="Canva Sans Bold" panose="020B0604020202020204" charset="0"/>
      <p:regular r:id="rId10"/>
    </p:embeddedFont>
    <p:embeddedFont>
      <p:font typeface="Canva Sans" panose="020B0604020202020204" charset="0"/>
      <p:regular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0169" autoAdjust="0"/>
  </p:normalViewPr>
  <p:slideViewPr>
    <p:cSldViewPr>
      <p:cViewPr varScale="1">
        <p:scale>
          <a:sx n="55" d="100"/>
          <a:sy n="55" d="100"/>
        </p:scale>
        <p:origin x="1640"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19.03.2024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WWK: </a:t>
            </a:r>
          </a:p>
          <a:p>
            <a:r>
              <a:rPr lang="en-US" dirty="0"/>
              <a:t>- Trauma is pervasive in males detained to secure and prison services </a:t>
            </a:r>
          </a:p>
          <a:p>
            <a:r>
              <a:rPr lang="en-US" dirty="0"/>
              <a:t>- Disclosure act and experience is important (Disclosure = prerequisite for accessing support and treatment, and thus plays a fundamental role in shaping outcomes succeeding a trauma) </a:t>
            </a:r>
          </a:p>
          <a:p>
            <a:endParaRPr lang="en-US" dirty="0"/>
          </a:p>
          <a:p>
            <a:r>
              <a:rPr lang="en-US" dirty="0"/>
              <a:t>WWDK: </a:t>
            </a:r>
          </a:p>
          <a:p>
            <a:r>
              <a:rPr lang="en-US" dirty="0"/>
              <a:t>- Attitudes towards disclosure and experiences negative in males detained to secure services</a:t>
            </a:r>
          </a:p>
          <a:p>
            <a:endParaRPr lang="en-US" dirty="0"/>
          </a:p>
          <a:p>
            <a:r>
              <a:rPr lang="en-US" dirty="0"/>
              <a:t>Significance of gap: </a:t>
            </a:r>
          </a:p>
          <a:p>
            <a:r>
              <a:rPr lang="en-US" dirty="0"/>
              <a:t>- Possible unique or pertinent barriers in this population</a:t>
            </a:r>
          </a:p>
          <a:p>
            <a:r>
              <a:rPr lang="en-US" dirty="0"/>
              <a:t>- </a:t>
            </a:r>
            <a:r>
              <a:rPr lang="en-US" dirty="0" smtClean="0"/>
              <a:t>E.g., less likely to recognize abusive experiences, more at</a:t>
            </a:r>
            <a:r>
              <a:rPr lang="en-US" baseline="0" dirty="0" smtClean="0"/>
              <a:t> risk for shame and blame appraisals linked with offending history.</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171450" indent="-171450">
              <a:buFontTx/>
              <a:buChar char="-"/>
            </a:pPr>
            <a:r>
              <a:rPr lang="en-GB" dirty="0" smtClean="0"/>
              <a:t>Recruited males who had been exposed to a trauma</a:t>
            </a:r>
            <a:r>
              <a:rPr lang="en-GB" baseline="0" dirty="0" smtClean="0"/>
              <a:t> in early childhood (defined as first 18 years of life). </a:t>
            </a:r>
          </a:p>
          <a:p>
            <a:pPr marL="171450" indent="-171450">
              <a:buFontTx/>
              <a:buChar char="-"/>
            </a:pPr>
            <a:r>
              <a:rPr lang="en-GB" baseline="0" dirty="0" smtClean="0"/>
              <a:t>Recruited males from a secure inpatient setting, as well as from community (forensic is focus of this presentation). </a:t>
            </a:r>
          </a:p>
          <a:p>
            <a:pPr marL="171450" indent="-171450">
              <a:buFontTx/>
              <a:buChar char="-"/>
            </a:pPr>
            <a:r>
              <a:rPr lang="en-GB" baseline="0" dirty="0" smtClean="0"/>
              <a:t>Distributed the DTQ to participants (30-item survey assessing three domains relating to attitudes towards and experiences of disclosure of trauma)</a:t>
            </a:r>
            <a:endParaRPr lang="en-GB" dirty="0"/>
          </a:p>
        </p:txBody>
      </p:sp>
      <p:sp>
        <p:nvSpPr>
          <p:cNvPr id="4" name="Slide Number Placeholder 3"/>
          <p:cNvSpPr>
            <a:spLocks noGrp="1"/>
          </p:cNvSpPr>
          <p:nvPr>
            <p:ph type="sldNum" sz="quarter" idx="10"/>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740327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171450" indent="-171450">
              <a:buFontTx/>
              <a:buChar char="-"/>
            </a:pPr>
            <a:r>
              <a:rPr lang="en-GB" dirty="0" smtClean="0"/>
              <a:t>First looked at</a:t>
            </a:r>
            <a:r>
              <a:rPr lang="en-GB" baseline="0" dirty="0" smtClean="0"/>
              <a:t> the overall average scores across the three domains. </a:t>
            </a:r>
          </a:p>
          <a:p>
            <a:pPr marL="171450" indent="-171450">
              <a:buFontTx/>
              <a:buChar char="-"/>
            </a:pPr>
            <a:endParaRPr lang="en-GB" baseline="0" dirty="0" smtClean="0"/>
          </a:p>
          <a:p>
            <a:pPr marL="171450" indent="-171450">
              <a:buFontTx/>
              <a:buChar char="-"/>
            </a:pPr>
            <a:r>
              <a:rPr lang="en-GB" baseline="0" dirty="0" smtClean="0"/>
              <a:t>Lowest scores were on reluctance to talk subscale. Average item score of 0.9 = indicating that participants had some level of reluctance to talk, though at lower level. </a:t>
            </a:r>
          </a:p>
          <a:p>
            <a:pPr marL="171450" indent="-171450">
              <a:buFontTx/>
              <a:buChar char="-"/>
            </a:pPr>
            <a:r>
              <a:rPr lang="en-GB" baseline="0" dirty="0" smtClean="0"/>
              <a:t>Slightly higher scores observed on urge to talk subscale, with p’s reporting a reasonable ‘want’ to talk about their traumatic experiences. </a:t>
            </a:r>
          </a:p>
          <a:p>
            <a:pPr marL="171450" indent="-171450">
              <a:buFontTx/>
              <a:buChar char="-"/>
            </a:pPr>
            <a:r>
              <a:rPr lang="en-GB" baseline="0" dirty="0" smtClean="0"/>
              <a:t>Highest (though still relatively low) scores observed on the emotional reactions subscale – in other words, p’s reported relatively low levels of emotional reactions when disclosing their traumas, both from themselves and others. </a:t>
            </a:r>
          </a:p>
          <a:p>
            <a:pPr marL="171450" indent="-171450">
              <a:buFontTx/>
              <a:buChar char="-"/>
            </a:pPr>
            <a:r>
              <a:rPr lang="en-GB" baseline="0" dirty="0" smtClean="0"/>
              <a:t>Will now explore these findings in a little more detail… </a:t>
            </a:r>
            <a:endParaRPr lang="en-GB" dirty="0"/>
          </a:p>
        </p:txBody>
      </p:sp>
      <p:sp>
        <p:nvSpPr>
          <p:cNvPr id="4" name="Slide Number Placeholder 3"/>
          <p:cNvSpPr>
            <a:spLocks noGrp="1"/>
          </p:cNvSpPr>
          <p:nvPr>
            <p:ph type="sldNum" sz="quarter" idx="10"/>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37958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71450" indent="-171450">
              <a:buFontTx/>
              <a:buChar char="-"/>
            </a:pPr>
            <a:r>
              <a:rPr lang="en-US" dirty="0" smtClean="0"/>
              <a:t>As</a:t>
            </a:r>
            <a:r>
              <a:rPr lang="en-US" baseline="0" dirty="0" smtClean="0"/>
              <a:t> mentioned, there was some degree of urge to talk, which was typically higher than the reluctance to talk. </a:t>
            </a:r>
          </a:p>
          <a:p>
            <a:pPr marL="171450" indent="-171450">
              <a:buFontTx/>
              <a:buChar char="-"/>
            </a:pPr>
            <a:r>
              <a:rPr lang="en-US" dirty="0" smtClean="0"/>
              <a:t>Participants also mentioned the value of talking</a:t>
            </a:r>
            <a:r>
              <a:rPr lang="en-US" baseline="0" dirty="0" smtClean="0"/>
              <a:t> – particularly in regards to improving their own clarity of understanding of the trauma, and expression of emotions felt at the time of the incident.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Also disagreed that not talking about trauma is more comfortable than disclosing it. So, there really is no </a:t>
            </a:r>
            <a:r>
              <a:rPr lang="en-US" dirty="0" smtClean="0"/>
              <a:t>reason why we shouldn't be asking about this stuff</a:t>
            </a:r>
            <a:r>
              <a:rPr lang="en-US" baseline="0" dirty="0" smtClean="0"/>
              <a:t> – arguably does a disservice.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Participants typically ‘moderately agreed’ that they were concerned that talking about their trauma would be a burden to their partner, family or friends.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Positively, however, we didn’t see any positive correlations on this item with reluctance to talk, suggesting that it may not be preventing their willingness to disclose.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Internal reactions during the disclosure were also rated as low, with anxiety symptoms (e.g., tension, pounding heart) and reliving not strongly endorsed. Sadness was the stronger endorsed emotion, though scores were still at the lower end.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When looking at items relating to the function of the disclosure, participants endorsed the need to make sense of their emotional reactions to the trauma and to describe their sense of helplessness during the event. So disclosure is key in the sense-making process.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71450" indent="-171450">
              <a:buFontTx/>
              <a:buChar char="-"/>
            </a:pPr>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smtClean="0"/>
              <a:t>Key messages: </a:t>
            </a:r>
          </a:p>
          <a:p>
            <a:endParaRPr lang="en-US" dirty="0" smtClean="0"/>
          </a:p>
          <a:p>
            <a:r>
              <a:rPr lang="en-US" dirty="0" smtClean="0"/>
              <a:t>- </a:t>
            </a:r>
            <a:r>
              <a:rPr lang="en-US" dirty="0"/>
              <a:t>Although there is some reluctance to talk reported, men showed urge to </a:t>
            </a:r>
            <a:r>
              <a:rPr lang="en-US" dirty="0" smtClean="0"/>
              <a:t>talk</a:t>
            </a:r>
            <a:r>
              <a:rPr lang="en-US" baseline="0" dirty="0" smtClean="0"/>
              <a:t> that was typically stronger. </a:t>
            </a:r>
            <a:endParaRPr lang="en-US" dirty="0"/>
          </a:p>
          <a:p>
            <a:pPr marL="171450" indent="-171450">
              <a:buFontTx/>
              <a:buChar char="-"/>
            </a:pPr>
            <a:r>
              <a:rPr lang="en-US" dirty="0" smtClean="0"/>
              <a:t>Reluctance </a:t>
            </a:r>
            <a:r>
              <a:rPr lang="en-US" dirty="0"/>
              <a:t>to talk shouldn't be taken as lack of want. </a:t>
            </a:r>
            <a:r>
              <a:rPr lang="en-US" dirty="0" smtClean="0"/>
              <a:t>Need </a:t>
            </a:r>
            <a:r>
              <a:rPr lang="en-US" dirty="0"/>
              <a:t>to understand factors driving reluctance - is this about the service user, or is it about the service</a:t>
            </a:r>
            <a:r>
              <a:rPr lang="en-US" dirty="0" smtClean="0"/>
              <a:t>?</a:t>
            </a:r>
          </a:p>
          <a:p>
            <a:pPr marL="171450" indent="-171450">
              <a:buFontTx/>
              <a:buChar char="-"/>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e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12.png"/><Relationship Id="rId14"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jpeg"/><Relationship Id="rId7" Type="http://schemas.openxmlformats.org/officeDocument/2006/relationships/image" Target="../media/image25.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9.svg"/><Relationship Id="rId5" Type="http://schemas.openxmlformats.org/officeDocument/2006/relationships/image" Target="../media/image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87000"/>
            </a:blip>
            <a:stretch>
              <a:fillRect/>
            </a:stretch>
          </a:blipFill>
        </p:spPr>
      </p:sp>
      <p:grpSp>
        <p:nvGrpSpPr>
          <p:cNvPr id="3" name="Group 3"/>
          <p:cNvGrpSpPr/>
          <p:nvPr/>
        </p:nvGrpSpPr>
        <p:grpSpPr>
          <a:xfrm>
            <a:off x="0" y="8838084"/>
            <a:ext cx="18288000" cy="1448916"/>
            <a:chOff x="0" y="0"/>
            <a:chExt cx="4816593" cy="381607"/>
          </a:xfrm>
        </p:grpSpPr>
        <p:sp>
          <p:nvSpPr>
            <p:cNvPr id="4" name="Freeform 4"/>
            <p:cNvSpPr/>
            <p:nvPr/>
          </p:nvSpPr>
          <p:spPr>
            <a:xfrm>
              <a:off x="0" y="0"/>
              <a:ext cx="4816592" cy="381607"/>
            </a:xfrm>
            <a:custGeom>
              <a:avLst/>
              <a:gdLst/>
              <a:ahLst/>
              <a:cxnLst/>
              <a:rect l="l" t="t" r="r" b="b"/>
              <a:pathLst>
                <a:path w="4816592" h="381607">
                  <a:moveTo>
                    <a:pt x="0" y="0"/>
                  </a:moveTo>
                  <a:lnTo>
                    <a:pt x="4816592" y="0"/>
                  </a:lnTo>
                  <a:lnTo>
                    <a:pt x="4816592" y="381607"/>
                  </a:lnTo>
                  <a:lnTo>
                    <a:pt x="0" y="381607"/>
                  </a:lnTo>
                  <a:close/>
                </a:path>
              </a:pathLst>
            </a:custGeom>
            <a:solidFill>
              <a:srgbClr val="193E47">
                <a:alpha val="70980"/>
              </a:srgbClr>
            </a:solidFill>
          </p:spPr>
        </p:sp>
        <p:sp>
          <p:nvSpPr>
            <p:cNvPr id="5" name="TextBox 5"/>
            <p:cNvSpPr txBox="1"/>
            <p:nvPr/>
          </p:nvSpPr>
          <p:spPr>
            <a:xfrm>
              <a:off x="0" y="-38100"/>
              <a:ext cx="4816593" cy="419707"/>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18288000" cy="1448916"/>
          </a:xfrm>
          <a:custGeom>
            <a:avLst/>
            <a:gdLst/>
            <a:ahLst/>
            <a:cxnLst/>
            <a:rect l="l" t="t" r="r" b="b"/>
            <a:pathLst>
              <a:path w="18288000" h="1448916">
                <a:moveTo>
                  <a:pt x="0" y="0"/>
                </a:moveTo>
                <a:lnTo>
                  <a:pt x="18288000" y="0"/>
                </a:lnTo>
                <a:lnTo>
                  <a:pt x="18288000" y="1448916"/>
                </a:lnTo>
                <a:lnTo>
                  <a:pt x="0" y="1448916"/>
                </a:lnTo>
                <a:lnTo>
                  <a:pt x="0" y="0"/>
                </a:lnTo>
                <a:close/>
              </a:path>
            </a:pathLst>
          </a:custGeom>
          <a:blipFill>
            <a:blip r:embed="rId3"/>
            <a:stretch>
              <a:fillRect t="-17143" b="-17143"/>
            </a:stretch>
          </a:blipFill>
        </p:spPr>
      </p:sp>
      <p:grpSp>
        <p:nvGrpSpPr>
          <p:cNvPr id="7" name="Group 7"/>
          <p:cNvGrpSpPr/>
          <p:nvPr/>
        </p:nvGrpSpPr>
        <p:grpSpPr>
          <a:xfrm>
            <a:off x="0" y="0"/>
            <a:ext cx="18288000" cy="1448916"/>
            <a:chOff x="0" y="0"/>
            <a:chExt cx="4816593" cy="381607"/>
          </a:xfrm>
        </p:grpSpPr>
        <p:sp>
          <p:nvSpPr>
            <p:cNvPr id="8" name="Freeform 8"/>
            <p:cNvSpPr/>
            <p:nvPr/>
          </p:nvSpPr>
          <p:spPr>
            <a:xfrm>
              <a:off x="0" y="0"/>
              <a:ext cx="4816592" cy="381607"/>
            </a:xfrm>
            <a:custGeom>
              <a:avLst/>
              <a:gdLst/>
              <a:ahLst/>
              <a:cxnLst/>
              <a:rect l="l" t="t" r="r" b="b"/>
              <a:pathLst>
                <a:path w="4816592" h="381607">
                  <a:moveTo>
                    <a:pt x="0" y="0"/>
                  </a:moveTo>
                  <a:lnTo>
                    <a:pt x="4816592" y="0"/>
                  </a:lnTo>
                  <a:lnTo>
                    <a:pt x="4816592" y="381607"/>
                  </a:lnTo>
                  <a:lnTo>
                    <a:pt x="0" y="381607"/>
                  </a:lnTo>
                  <a:close/>
                </a:path>
              </a:pathLst>
            </a:custGeom>
            <a:solidFill>
              <a:srgbClr val="193E47">
                <a:alpha val="30980"/>
              </a:srgbClr>
            </a:solidFill>
          </p:spPr>
        </p:sp>
        <p:sp>
          <p:nvSpPr>
            <p:cNvPr id="9" name="TextBox 9"/>
            <p:cNvSpPr txBox="1"/>
            <p:nvPr/>
          </p:nvSpPr>
          <p:spPr>
            <a:xfrm>
              <a:off x="0" y="-38100"/>
              <a:ext cx="4816593" cy="419707"/>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2681697" y="244961"/>
            <a:ext cx="5292238" cy="914441"/>
          </a:xfrm>
          <a:custGeom>
            <a:avLst/>
            <a:gdLst/>
            <a:ahLst/>
            <a:cxnLst/>
            <a:rect l="l" t="t" r="r" b="b"/>
            <a:pathLst>
              <a:path w="5292238" h="914441">
                <a:moveTo>
                  <a:pt x="0" y="0"/>
                </a:moveTo>
                <a:lnTo>
                  <a:pt x="5292238" y="0"/>
                </a:lnTo>
                <a:lnTo>
                  <a:pt x="5292238" y="914441"/>
                </a:lnTo>
                <a:lnTo>
                  <a:pt x="0" y="914441"/>
                </a:lnTo>
                <a:lnTo>
                  <a:pt x="0" y="0"/>
                </a:lnTo>
                <a:close/>
              </a:path>
            </a:pathLst>
          </a:custGeom>
          <a:blipFill>
            <a:blip r:embed="rId4"/>
            <a:stretch>
              <a:fillRect/>
            </a:stretch>
          </a:blipFill>
        </p:spPr>
      </p:sp>
      <p:sp>
        <p:nvSpPr>
          <p:cNvPr id="11" name="Freeform 11"/>
          <p:cNvSpPr/>
          <p:nvPr/>
        </p:nvSpPr>
        <p:spPr>
          <a:xfrm>
            <a:off x="0" y="8838084"/>
            <a:ext cx="18288000" cy="1448916"/>
          </a:xfrm>
          <a:custGeom>
            <a:avLst/>
            <a:gdLst/>
            <a:ahLst/>
            <a:cxnLst/>
            <a:rect l="l" t="t" r="r" b="b"/>
            <a:pathLst>
              <a:path w="18288000" h="1448916">
                <a:moveTo>
                  <a:pt x="0" y="0"/>
                </a:moveTo>
                <a:lnTo>
                  <a:pt x="18288000" y="0"/>
                </a:lnTo>
                <a:lnTo>
                  <a:pt x="18288000" y="1448916"/>
                </a:lnTo>
                <a:lnTo>
                  <a:pt x="0" y="1448916"/>
                </a:lnTo>
                <a:lnTo>
                  <a:pt x="0" y="0"/>
                </a:lnTo>
                <a:close/>
              </a:path>
            </a:pathLst>
          </a:custGeom>
          <a:blipFill>
            <a:blip r:embed="rId3"/>
            <a:stretch>
              <a:fillRect t="-17143" b="-17143"/>
            </a:stretch>
          </a:blipFill>
        </p:spPr>
      </p:sp>
      <p:sp>
        <p:nvSpPr>
          <p:cNvPr id="12" name="TextBox 12"/>
          <p:cNvSpPr txBox="1"/>
          <p:nvPr/>
        </p:nvSpPr>
        <p:spPr>
          <a:xfrm>
            <a:off x="1734735" y="3178982"/>
            <a:ext cx="14818531" cy="2758694"/>
          </a:xfrm>
          <a:prstGeom prst="rect">
            <a:avLst/>
          </a:prstGeom>
        </p:spPr>
        <p:txBody>
          <a:bodyPr lIns="0" tIns="0" rIns="0" bIns="0" rtlCol="0" anchor="t">
            <a:spAutoFit/>
          </a:bodyPr>
          <a:lstStyle/>
          <a:p>
            <a:pPr algn="ctr">
              <a:lnSpc>
                <a:spcPts val="7497"/>
              </a:lnSpc>
            </a:pPr>
            <a:r>
              <a:rPr lang="en-US" sz="4599">
                <a:solidFill>
                  <a:srgbClr val="FEFEFE"/>
                </a:solidFill>
                <a:latin typeface="Canva Sans Bold"/>
              </a:rPr>
              <a:t>Attitudes towards disclosure of childhood trauma in males with forensic and mental health needs: Part I of a multi-phase investigation</a:t>
            </a:r>
          </a:p>
        </p:txBody>
      </p:sp>
      <p:sp>
        <p:nvSpPr>
          <p:cNvPr id="13" name="TextBox 13"/>
          <p:cNvSpPr txBox="1"/>
          <p:nvPr/>
        </p:nvSpPr>
        <p:spPr>
          <a:xfrm>
            <a:off x="0" y="9010938"/>
            <a:ext cx="18288000" cy="938870"/>
          </a:xfrm>
          <a:prstGeom prst="rect">
            <a:avLst/>
          </a:prstGeom>
        </p:spPr>
        <p:txBody>
          <a:bodyPr lIns="0" tIns="0" rIns="0" bIns="0" rtlCol="0" anchor="t">
            <a:spAutoFit/>
          </a:bodyPr>
          <a:lstStyle/>
          <a:p>
            <a:pPr algn="ctr">
              <a:lnSpc>
                <a:spcPts val="4225"/>
              </a:lnSpc>
            </a:pPr>
            <a:r>
              <a:rPr lang="en-US" sz="2400" dirty="0" smtClean="0">
                <a:solidFill>
                  <a:srgbClr val="FFFFFF"/>
                </a:solidFill>
                <a:latin typeface="Canva Sans Bold"/>
              </a:rPr>
              <a:t>Elanor Lucy </a:t>
            </a:r>
            <a:r>
              <a:rPr lang="en-US" sz="2400" dirty="0">
                <a:solidFill>
                  <a:srgbClr val="FFFFFF"/>
                </a:solidFill>
                <a:latin typeface="Canva Sans Bold"/>
              </a:rPr>
              <a:t>Webb &amp; Dr Deborah Morris</a:t>
            </a:r>
          </a:p>
          <a:p>
            <a:pPr algn="ctr">
              <a:lnSpc>
                <a:spcPts val="3521"/>
              </a:lnSpc>
            </a:pPr>
            <a:r>
              <a:rPr lang="en-US" sz="2000" dirty="0">
                <a:solidFill>
                  <a:srgbClr val="FFFFFF"/>
                </a:solidFill>
                <a:latin typeface="Canva Sans"/>
              </a:rPr>
              <a:t>Centre for Developmental and Complex Trauma, St Andrew’s Healthcare | Faculty of Medicine and Health Sciences, University of Buckingham</a:t>
            </a:r>
            <a:r>
              <a:rPr lang="en-US" sz="2000" dirty="0">
                <a:solidFill>
                  <a:srgbClr val="FFFFFF"/>
                </a:solidFill>
                <a:latin typeface="Canva Sans Italics"/>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69" y="0"/>
            <a:ext cx="5561858" cy="10287000"/>
          </a:xfrm>
          <a:custGeom>
            <a:avLst/>
            <a:gdLst/>
            <a:ahLst/>
            <a:cxnLst/>
            <a:rect l="l" t="t" r="r" b="b"/>
            <a:pathLst>
              <a:path w="5561858" h="10287000">
                <a:moveTo>
                  <a:pt x="0" y="0"/>
                </a:moveTo>
                <a:lnTo>
                  <a:pt x="5561858" y="0"/>
                </a:lnTo>
                <a:lnTo>
                  <a:pt x="5561858" y="10287000"/>
                </a:lnTo>
                <a:lnTo>
                  <a:pt x="0" y="10287000"/>
                </a:lnTo>
                <a:lnTo>
                  <a:pt x="0" y="0"/>
                </a:lnTo>
                <a:close/>
              </a:path>
            </a:pathLst>
          </a:custGeom>
          <a:blipFill>
            <a:blip r:embed="rId3">
              <a:alphaModFix amt="77000"/>
            </a:blip>
            <a:stretch>
              <a:fillRect l="-66468" r="-111139"/>
            </a:stretch>
          </a:blipFill>
        </p:spPr>
      </p:sp>
      <p:grpSp>
        <p:nvGrpSpPr>
          <p:cNvPr id="3" name="Group 3"/>
          <p:cNvGrpSpPr/>
          <p:nvPr/>
        </p:nvGrpSpPr>
        <p:grpSpPr>
          <a:xfrm>
            <a:off x="0" y="0"/>
            <a:ext cx="5557389" cy="1308638"/>
            <a:chOff x="0" y="0"/>
            <a:chExt cx="1463675" cy="344662"/>
          </a:xfrm>
        </p:grpSpPr>
        <p:sp>
          <p:nvSpPr>
            <p:cNvPr id="4" name="Freeform 4"/>
            <p:cNvSpPr/>
            <p:nvPr/>
          </p:nvSpPr>
          <p:spPr>
            <a:xfrm>
              <a:off x="0" y="0"/>
              <a:ext cx="1463675" cy="344662"/>
            </a:xfrm>
            <a:custGeom>
              <a:avLst/>
              <a:gdLst/>
              <a:ahLst/>
              <a:cxnLst/>
              <a:rect l="l" t="t" r="r" b="b"/>
              <a:pathLst>
                <a:path w="1463675" h="344662">
                  <a:moveTo>
                    <a:pt x="0" y="0"/>
                  </a:moveTo>
                  <a:lnTo>
                    <a:pt x="1463675" y="0"/>
                  </a:lnTo>
                  <a:lnTo>
                    <a:pt x="1463675" y="344662"/>
                  </a:lnTo>
                  <a:lnTo>
                    <a:pt x="0" y="344662"/>
                  </a:lnTo>
                  <a:close/>
                </a:path>
              </a:pathLst>
            </a:custGeom>
            <a:solidFill>
              <a:srgbClr val="193E47">
                <a:alpha val="70980"/>
              </a:srgbClr>
            </a:solidFill>
            <a:ln cap="sq">
              <a:noFill/>
              <a:prstDash val="solid"/>
              <a:miter/>
            </a:ln>
          </p:spPr>
        </p:sp>
        <p:sp>
          <p:nvSpPr>
            <p:cNvPr id="5" name="TextBox 5"/>
            <p:cNvSpPr txBox="1"/>
            <p:nvPr/>
          </p:nvSpPr>
          <p:spPr>
            <a:xfrm>
              <a:off x="0" y="-38100"/>
              <a:ext cx="1463675" cy="38276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Freeform 6"/>
          <p:cNvSpPr/>
          <p:nvPr/>
        </p:nvSpPr>
        <p:spPr>
          <a:xfrm>
            <a:off x="-28424" y="0"/>
            <a:ext cx="5585814" cy="1308638"/>
          </a:xfrm>
          <a:custGeom>
            <a:avLst/>
            <a:gdLst/>
            <a:ahLst/>
            <a:cxnLst/>
            <a:rect l="l" t="t" r="r" b="b"/>
            <a:pathLst>
              <a:path w="5585814" h="1308638">
                <a:moveTo>
                  <a:pt x="0" y="0"/>
                </a:moveTo>
                <a:lnTo>
                  <a:pt x="5585813" y="0"/>
                </a:lnTo>
                <a:lnTo>
                  <a:pt x="5585813" y="1308638"/>
                </a:lnTo>
                <a:lnTo>
                  <a:pt x="0" y="1308638"/>
                </a:lnTo>
                <a:lnTo>
                  <a:pt x="0" y="0"/>
                </a:lnTo>
                <a:close/>
              </a:path>
            </a:pathLst>
          </a:custGeom>
          <a:blipFill>
            <a:blip r:embed="rId4"/>
            <a:stretch>
              <a:fillRect t="-8137" r="-175930" b="-17171"/>
            </a:stretch>
          </a:blipFill>
        </p:spPr>
      </p:sp>
      <p:sp>
        <p:nvSpPr>
          <p:cNvPr id="7" name="Freeform 7"/>
          <p:cNvSpPr/>
          <p:nvPr/>
        </p:nvSpPr>
        <p:spPr>
          <a:xfrm>
            <a:off x="442309" y="290804"/>
            <a:ext cx="4524820" cy="727030"/>
          </a:xfrm>
          <a:custGeom>
            <a:avLst/>
            <a:gdLst/>
            <a:ahLst/>
            <a:cxnLst/>
            <a:rect l="l" t="t" r="r" b="b"/>
            <a:pathLst>
              <a:path w="4524820" h="727030">
                <a:moveTo>
                  <a:pt x="0" y="0"/>
                </a:moveTo>
                <a:lnTo>
                  <a:pt x="4524820" y="0"/>
                </a:lnTo>
                <a:lnTo>
                  <a:pt x="4524820" y="727030"/>
                </a:lnTo>
                <a:lnTo>
                  <a:pt x="0" y="727030"/>
                </a:lnTo>
                <a:lnTo>
                  <a:pt x="0" y="0"/>
                </a:lnTo>
                <a:close/>
              </a:path>
            </a:pathLst>
          </a:custGeom>
          <a:blipFill>
            <a:blip r:embed="rId5"/>
            <a:stretch>
              <a:fillRect t="-3769" b="-3769"/>
            </a:stretch>
          </a:blipFill>
        </p:spPr>
      </p:sp>
      <p:sp>
        <p:nvSpPr>
          <p:cNvPr id="8" name="TextBox 8"/>
          <p:cNvSpPr txBox="1"/>
          <p:nvPr/>
        </p:nvSpPr>
        <p:spPr>
          <a:xfrm>
            <a:off x="665923" y="4497711"/>
            <a:ext cx="4696420" cy="1078218"/>
          </a:xfrm>
          <a:prstGeom prst="rect">
            <a:avLst/>
          </a:prstGeom>
        </p:spPr>
        <p:txBody>
          <a:bodyPr lIns="0" tIns="0" rIns="0" bIns="0" rtlCol="0" anchor="t">
            <a:spAutoFit/>
          </a:bodyPr>
          <a:lstStyle/>
          <a:p>
            <a:pPr algn="ctr">
              <a:lnSpc>
                <a:spcPts val="8820"/>
              </a:lnSpc>
              <a:spcBef>
                <a:spcPct val="0"/>
              </a:spcBef>
            </a:pPr>
            <a:r>
              <a:rPr lang="en-US" sz="6300">
                <a:solidFill>
                  <a:srgbClr val="FEFEFE"/>
                </a:solidFill>
                <a:latin typeface="Canva Sans Bold"/>
              </a:rPr>
              <a:t>Background</a:t>
            </a:r>
          </a:p>
        </p:txBody>
      </p:sp>
      <p:sp>
        <p:nvSpPr>
          <p:cNvPr id="9" name="TextBox 9"/>
          <p:cNvSpPr txBox="1"/>
          <p:nvPr/>
        </p:nvSpPr>
        <p:spPr>
          <a:xfrm>
            <a:off x="6006575" y="298133"/>
            <a:ext cx="11894506" cy="9605010"/>
          </a:xfrm>
          <a:prstGeom prst="rect">
            <a:avLst/>
          </a:prstGeom>
        </p:spPr>
        <p:txBody>
          <a:bodyPr lIns="0" tIns="0" rIns="0" bIns="0" rtlCol="0" anchor="t">
            <a:spAutoFit/>
          </a:bodyPr>
          <a:lstStyle/>
          <a:p>
            <a:pPr marL="453390" lvl="1" indent="-226695">
              <a:lnSpc>
                <a:spcPts val="3465"/>
              </a:lnSpc>
              <a:buFont typeface="Arial"/>
              <a:buChar char="•"/>
            </a:pPr>
            <a:r>
              <a:rPr lang="en-US" sz="2100">
                <a:solidFill>
                  <a:srgbClr val="000000"/>
                </a:solidFill>
                <a:latin typeface="Canva Sans"/>
              </a:rPr>
              <a:t>Males detained to prison and secure care services typically present with complex and pervasive histories of trauma, beginning in the early developmental years (Ford et al., 2019; McKenna et al., 2019)</a:t>
            </a:r>
          </a:p>
          <a:p>
            <a:pPr>
              <a:lnSpc>
                <a:spcPts val="3465"/>
              </a:lnSpc>
            </a:pPr>
            <a:endParaRPr lang="en-US" sz="2100">
              <a:solidFill>
                <a:srgbClr val="000000"/>
              </a:solidFill>
              <a:latin typeface="Canva Sans"/>
            </a:endParaRPr>
          </a:p>
          <a:p>
            <a:pPr marL="453390" lvl="1" indent="-226695">
              <a:lnSpc>
                <a:spcPts val="3465"/>
              </a:lnSpc>
              <a:buFont typeface="Arial"/>
              <a:buChar char="•"/>
            </a:pPr>
            <a:r>
              <a:rPr lang="en-US" sz="2100">
                <a:solidFill>
                  <a:srgbClr val="000000"/>
                </a:solidFill>
                <a:latin typeface="Canva Sans"/>
              </a:rPr>
              <a:t>Pooled prevalence estimates of 31-49% have been reported for childhood abuse experiences, and exposure to household adversities are also reported to be high (e.g., IPV, 37%; substance abuse, 47%; parental incarceration, 20%) (Umpunjun et al., 2022)</a:t>
            </a:r>
          </a:p>
          <a:p>
            <a:pPr>
              <a:lnSpc>
                <a:spcPts val="3465"/>
              </a:lnSpc>
            </a:pPr>
            <a:endParaRPr lang="en-US" sz="2100">
              <a:solidFill>
                <a:srgbClr val="000000"/>
              </a:solidFill>
              <a:latin typeface="Canva Sans"/>
            </a:endParaRPr>
          </a:p>
          <a:p>
            <a:pPr marL="453390" lvl="1" indent="-226695">
              <a:lnSpc>
                <a:spcPts val="3465"/>
              </a:lnSpc>
              <a:buFont typeface="Arial"/>
              <a:buChar char="•"/>
            </a:pPr>
            <a:r>
              <a:rPr lang="en-US" sz="2100">
                <a:solidFill>
                  <a:srgbClr val="000000"/>
                </a:solidFill>
                <a:latin typeface="Canva Sans"/>
              </a:rPr>
              <a:t>Disclosure of trauma is a prerequisite for accessing support and treatment, and thus plays a fundamental role in shaping outcomes succeeding a trauma. </a:t>
            </a:r>
          </a:p>
          <a:p>
            <a:pPr>
              <a:lnSpc>
                <a:spcPts val="3465"/>
              </a:lnSpc>
            </a:pPr>
            <a:endParaRPr lang="en-US" sz="2100">
              <a:solidFill>
                <a:srgbClr val="000000"/>
              </a:solidFill>
              <a:latin typeface="Canva Sans"/>
            </a:endParaRPr>
          </a:p>
          <a:p>
            <a:pPr marL="453390" lvl="1" indent="-226695">
              <a:lnSpc>
                <a:spcPts val="3465"/>
              </a:lnSpc>
              <a:buFont typeface="Arial"/>
              <a:buChar char="•"/>
            </a:pPr>
            <a:r>
              <a:rPr lang="en-US" sz="2100">
                <a:solidFill>
                  <a:srgbClr val="000000"/>
                </a:solidFill>
                <a:latin typeface="Canva Sans"/>
              </a:rPr>
              <a:t>The disclosure experience is also key, impacting negative affect (Shenk &amp; Fruzzetti, 2011), relational intimacy (Sprecher et al., 2013) and physical health (Pennebaker et al., 1988).  </a:t>
            </a:r>
          </a:p>
          <a:p>
            <a:pPr>
              <a:lnSpc>
                <a:spcPts val="3465"/>
              </a:lnSpc>
            </a:pPr>
            <a:endParaRPr lang="en-US" sz="2100">
              <a:solidFill>
                <a:srgbClr val="000000"/>
              </a:solidFill>
              <a:latin typeface="Canva Sans"/>
            </a:endParaRPr>
          </a:p>
          <a:p>
            <a:pPr marL="453390" lvl="1" indent="-226695">
              <a:lnSpc>
                <a:spcPts val="3465"/>
              </a:lnSpc>
              <a:buFont typeface="Arial"/>
              <a:buChar char="•"/>
            </a:pPr>
            <a:r>
              <a:rPr lang="en-US" sz="2100">
                <a:solidFill>
                  <a:srgbClr val="000000"/>
                </a:solidFill>
                <a:latin typeface="Canva Sans"/>
              </a:rPr>
              <a:t>Typically, evidence suggests males are less likely to receive a positive reaction to disclosure and have more negative attitudes towards disclosure (Edwards et al., 2020).</a:t>
            </a:r>
          </a:p>
          <a:p>
            <a:pPr>
              <a:lnSpc>
                <a:spcPts val="3465"/>
              </a:lnSpc>
            </a:pPr>
            <a:endParaRPr lang="en-US" sz="2100">
              <a:solidFill>
                <a:srgbClr val="000000"/>
              </a:solidFill>
              <a:latin typeface="Canva Sans"/>
            </a:endParaRPr>
          </a:p>
          <a:p>
            <a:pPr marL="453390" lvl="1" indent="-226695">
              <a:lnSpc>
                <a:spcPts val="3465"/>
              </a:lnSpc>
              <a:buFont typeface="Arial"/>
              <a:buChar char="•"/>
            </a:pPr>
            <a:r>
              <a:rPr lang="en-US" sz="2100">
                <a:solidFill>
                  <a:srgbClr val="000000"/>
                </a:solidFill>
                <a:latin typeface="Canva Sans"/>
              </a:rPr>
              <a:t>However, the attitudes and experiences of disclosing trauma for males in forensic services, for whom trauma is pervasive, has not yet been subject to investigation.</a:t>
            </a:r>
          </a:p>
          <a:p>
            <a:pPr>
              <a:lnSpc>
                <a:spcPts val="3465"/>
              </a:lnSpc>
            </a:pPr>
            <a:endParaRPr lang="en-US" sz="2100">
              <a:solidFill>
                <a:srgbClr val="000000"/>
              </a:solidFill>
              <a:latin typeface="Canva Sans"/>
            </a:endParaRPr>
          </a:p>
          <a:p>
            <a:pPr marL="453390" lvl="1" indent="-226695">
              <a:lnSpc>
                <a:spcPts val="3465"/>
              </a:lnSpc>
              <a:buFont typeface="Arial"/>
              <a:buChar char="•"/>
            </a:pPr>
            <a:r>
              <a:rPr lang="en-US" sz="2100">
                <a:solidFill>
                  <a:srgbClr val="000000"/>
                </a:solidFill>
                <a:latin typeface="Canva Sans"/>
              </a:rPr>
              <a:t>Males accessing forensic services may face unique barriers to disclosure (e.g. less likely to recognise abuse, greater levels of shame and blaming, self-punishment).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6904361" cy="10287000"/>
          </a:xfrm>
          <a:custGeom>
            <a:avLst/>
            <a:gdLst/>
            <a:ahLst/>
            <a:cxnLst/>
            <a:rect l="l" t="t" r="r" b="b"/>
            <a:pathLst>
              <a:path w="6904361" h="10287000">
                <a:moveTo>
                  <a:pt x="0" y="0"/>
                </a:moveTo>
                <a:lnTo>
                  <a:pt x="6904361" y="0"/>
                </a:lnTo>
                <a:lnTo>
                  <a:pt x="6904361" y="10287000"/>
                </a:lnTo>
                <a:lnTo>
                  <a:pt x="0" y="10287000"/>
                </a:lnTo>
                <a:lnTo>
                  <a:pt x="0" y="0"/>
                </a:lnTo>
                <a:close/>
              </a:path>
            </a:pathLst>
          </a:custGeom>
          <a:blipFill>
            <a:blip r:embed="rId3">
              <a:alphaModFix amt="78000"/>
            </a:blip>
            <a:stretch>
              <a:fillRect t="-369" b="-369"/>
            </a:stretch>
          </a:blipFill>
        </p:spPr>
      </p:sp>
      <p:grpSp>
        <p:nvGrpSpPr>
          <p:cNvPr id="3" name="Group 3"/>
          <p:cNvGrpSpPr/>
          <p:nvPr/>
        </p:nvGrpSpPr>
        <p:grpSpPr>
          <a:xfrm>
            <a:off x="0" y="0"/>
            <a:ext cx="6904361" cy="1308638"/>
            <a:chOff x="0" y="0"/>
            <a:chExt cx="1818433" cy="344662"/>
          </a:xfrm>
        </p:grpSpPr>
        <p:sp>
          <p:nvSpPr>
            <p:cNvPr id="4" name="Freeform 4"/>
            <p:cNvSpPr/>
            <p:nvPr/>
          </p:nvSpPr>
          <p:spPr>
            <a:xfrm>
              <a:off x="0" y="0"/>
              <a:ext cx="1818433" cy="344662"/>
            </a:xfrm>
            <a:custGeom>
              <a:avLst/>
              <a:gdLst/>
              <a:ahLst/>
              <a:cxnLst/>
              <a:rect l="l" t="t" r="r" b="b"/>
              <a:pathLst>
                <a:path w="1818433" h="344662">
                  <a:moveTo>
                    <a:pt x="0" y="0"/>
                  </a:moveTo>
                  <a:lnTo>
                    <a:pt x="1818433" y="0"/>
                  </a:lnTo>
                  <a:lnTo>
                    <a:pt x="1818433" y="344662"/>
                  </a:lnTo>
                  <a:lnTo>
                    <a:pt x="0" y="344662"/>
                  </a:lnTo>
                  <a:close/>
                </a:path>
              </a:pathLst>
            </a:custGeom>
            <a:solidFill>
              <a:srgbClr val="193E47">
                <a:alpha val="70980"/>
              </a:srgbClr>
            </a:solidFill>
            <a:ln cap="sq">
              <a:noFill/>
              <a:prstDash val="solid"/>
              <a:miter/>
            </a:ln>
          </p:spPr>
        </p:sp>
        <p:sp>
          <p:nvSpPr>
            <p:cNvPr id="5" name="TextBox 5"/>
            <p:cNvSpPr txBox="1"/>
            <p:nvPr/>
          </p:nvSpPr>
          <p:spPr>
            <a:xfrm>
              <a:off x="0" y="-38100"/>
              <a:ext cx="1818433" cy="38276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Freeform 6"/>
          <p:cNvSpPr/>
          <p:nvPr/>
        </p:nvSpPr>
        <p:spPr>
          <a:xfrm>
            <a:off x="-28424" y="0"/>
            <a:ext cx="6932786" cy="1308638"/>
          </a:xfrm>
          <a:custGeom>
            <a:avLst/>
            <a:gdLst/>
            <a:ahLst/>
            <a:cxnLst/>
            <a:rect l="l" t="t" r="r" b="b"/>
            <a:pathLst>
              <a:path w="6932786" h="1308638">
                <a:moveTo>
                  <a:pt x="0" y="0"/>
                </a:moveTo>
                <a:lnTo>
                  <a:pt x="6932785" y="0"/>
                </a:lnTo>
                <a:lnTo>
                  <a:pt x="6932785" y="1308638"/>
                </a:lnTo>
                <a:lnTo>
                  <a:pt x="0" y="1308638"/>
                </a:lnTo>
                <a:lnTo>
                  <a:pt x="0" y="0"/>
                </a:lnTo>
                <a:close/>
              </a:path>
            </a:pathLst>
          </a:custGeom>
          <a:blipFill>
            <a:blip r:embed="rId4"/>
            <a:stretch>
              <a:fillRect t="-18981" r="-163790" b="-29700"/>
            </a:stretch>
          </a:blipFill>
        </p:spPr>
      </p:sp>
      <p:sp>
        <p:nvSpPr>
          <p:cNvPr id="7" name="Freeform 7"/>
          <p:cNvSpPr/>
          <p:nvPr/>
        </p:nvSpPr>
        <p:spPr>
          <a:xfrm>
            <a:off x="1216300" y="290804"/>
            <a:ext cx="4207614" cy="727030"/>
          </a:xfrm>
          <a:custGeom>
            <a:avLst/>
            <a:gdLst/>
            <a:ahLst/>
            <a:cxnLst/>
            <a:rect l="l" t="t" r="r" b="b"/>
            <a:pathLst>
              <a:path w="4207614" h="727030">
                <a:moveTo>
                  <a:pt x="0" y="0"/>
                </a:moveTo>
                <a:lnTo>
                  <a:pt x="4207613" y="0"/>
                </a:lnTo>
                <a:lnTo>
                  <a:pt x="4207613" y="727030"/>
                </a:lnTo>
                <a:lnTo>
                  <a:pt x="0" y="727030"/>
                </a:lnTo>
                <a:lnTo>
                  <a:pt x="0" y="0"/>
                </a:lnTo>
                <a:close/>
              </a:path>
            </a:pathLst>
          </a:custGeom>
          <a:blipFill>
            <a:blip r:embed="rId5"/>
            <a:stretch>
              <a:fillRect/>
            </a:stretch>
          </a:blipFill>
        </p:spPr>
      </p:sp>
      <p:grpSp>
        <p:nvGrpSpPr>
          <p:cNvPr id="8" name="Group 8"/>
          <p:cNvGrpSpPr/>
          <p:nvPr/>
        </p:nvGrpSpPr>
        <p:grpSpPr>
          <a:xfrm>
            <a:off x="7526406" y="2620063"/>
            <a:ext cx="10557273" cy="7512647"/>
            <a:chOff x="0" y="0"/>
            <a:chExt cx="2780516" cy="1978640"/>
          </a:xfrm>
        </p:grpSpPr>
        <p:sp>
          <p:nvSpPr>
            <p:cNvPr id="9" name="Freeform 9"/>
            <p:cNvSpPr/>
            <p:nvPr/>
          </p:nvSpPr>
          <p:spPr>
            <a:xfrm>
              <a:off x="0" y="0"/>
              <a:ext cx="2780516" cy="1978639"/>
            </a:xfrm>
            <a:custGeom>
              <a:avLst/>
              <a:gdLst/>
              <a:ahLst/>
              <a:cxnLst/>
              <a:rect l="l" t="t" r="r" b="b"/>
              <a:pathLst>
                <a:path w="2780516" h="1978639">
                  <a:moveTo>
                    <a:pt x="0" y="0"/>
                  </a:moveTo>
                  <a:lnTo>
                    <a:pt x="2780516" y="0"/>
                  </a:lnTo>
                  <a:lnTo>
                    <a:pt x="2780516" y="1978639"/>
                  </a:lnTo>
                  <a:lnTo>
                    <a:pt x="0" y="1978639"/>
                  </a:lnTo>
                  <a:close/>
                </a:path>
              </a:pathLst>
            </a:custGeom>
            <a:solidFill>
              <a:srgbClr val="000000">
                <a:alpha val="0"/>
              </a:srgbClr>
            </a:solidFill>
            <a:ln w="19050" cap="sq">
              <a:solidFill>
                <a:srgbClr val="387C8B">
                  <a:alpha val="98824"/>
                </a:srgbClr>
              </a:solidFill>
              <a:prstDash val="sysDot"/>
              <a:miter/>
            </a:ln>
          </p:spPr>
        </p:sp>
        <p:sp>
          <p:nvSpPr>
            <p:cNvPr id="10" name="TextBox 10"/>
            <p:cNvSpPr txBox="1"/>
            <p:nvPr/>
          </p:nvSpPr>
          <p:spPr>
            <a:xfrm>
              <a:off x="0" y="-38100"/>
              <a:ext cx="2780516" cy="201674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616536" y="2720747"/>
            <a:ext cx="10364964" cy="7278850"/>
            <a:chOff x="0" y="0"/>
            <a:chExt cx="2729867" cy="1917063"/>
          </a:xfrm>
        </p:grpSpPr>
        <p:sp>
          <p:nvSpPr>
            <p:cNvPr id="12" name="Freeform 12"/>
            <p:cNvSpPr/>
            <p:nvPr/>
          </p:nvSpPr>
          <p:spPr>
            <a:xfrm>
              <a:off x="0" y="0"/>
              <a:ext cx="2729867" cy="1917063"/>
            </a:xfrm>
            <a:custGeom>
              <a:avLst/>
              <a:gdLst/>
              <a:ahLst/>
              <a:cxnLst/>
              <a:rect l="l" t="t" r="r" b="b"/>
              <a:pathLst>
                <a:path w="2729867" h="1917063">
                  <a:moveTo>
                    <a:pt x="0" y="0"/>
                  </a:moveTo>
                  <a:lnTo>
                    <a:pt x="2729867" y="0"/>
                  </a:lnTo>
                  <a:lnTo>
                    <a:pt x="2729867" y="1917063"/>
                  </a:lnTo>
                  <a:lnTo>
                    <a:pt x="0" y="1917063"/>
                  </a:lnTo>
                  <a:close/>
                </a:path>
              </a:pathLst>
            </a:custGeom>
            <a:solidFill>
              <a:srgbClr val="B5D6DD">
                <a:alpha val="98824"/>
              </a:srgbClr>
            </a:solidFill>
          </p:spPr>
        </p:sp>
        <p:sp>
          <p:nvSpPr>
            <p:cNvPr id="13" name="TextBox 13"/>
            <p:cNvSpPr txBox="1"/>
            <p:nvPr/>
          </p:nvSpPr>
          <p:spPr>
            <a:xfrm>
              <a:off x="0" y="-38100"/>
              <a:ext cx="2729867" cy="1955163"/>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8278098" y="6189193"/>
            <a:ext cx="9309602" cy="1676903"/>
            <a:chOff x="0" y="0"/>
            <a:chExt cx="2451912" cy="441653"/>
          </a:xfrm>
        </p:grpSpPr>
        <p:sp>
          <p:nvSpPr>
            <p:cNvPr id="15" name="Freeform 15"/>
            <p:cNvSpPr/>
            <p:nvPr/>
          </p:nvSpPr>
          <p:spPr>
            <a:xfrm>
              <a:off x="0" y="0"/>
              <a:ext cx="2451912" cy="441654"/>
            </a:xfrm>
            <a:custGeom>
              <a:avLst/>
              <a:gdLst/>
              <a:ahLst/>
              <a:cxnLst/>
              <a:rect l="l" t="t" r="r" b="b"/>
              <a:pathLst>
                <a:path w="2451912" h="441654">
                  <a:moveTo>
                    <a:pt x="42412" y="0"/>
                  </a:moveTo>
                  <a:lnTo>
                    <a:pt x="2409500" y="0"/>
                  </a:lnTo>
                  <a:cubicBezTo>
                    <a:pt x="2420748" y="0"/>
                    <a:pt x="2431536" y="4468"/>
                    <a:pt x="2439489" y="12422"/>
                  </a:cubicBezTo>
                  <a:cubicBezTo>
                    <a:pt x="2447443" y="20376"/>
                    <a:pt x="2451912" y="31164"/>
                    <a:pt x="2451912" y="42412"/>
                  </a:cubicBezTo>
                  <a:lnTo>
                    <a:pt x="2451912" y="399242"/>
                  </a:lnTo>
                  <a:cubicBezTo>
                    <a:pt x="2451912" y="410490"/>
                    <a:pt x="2447443" y="421278"/>
                    <a:pt x="2439489" y="429231"/>
                  </a:cubicBezTo>
                  <a:cubicBezTo>
                    <a:pt x="2431536" y="437185"/>
                    <a:pt x="2420748" y="441654"/>
                    <a:pt x="2409500" y="441654"/>
                  </a:cubicBezTo>
                  <a:lnTo>
                    <a:pt x="42412" y="441654"/>
                  </a:lnTo>
                  <a:cubicBezTo>
                    <a:pt x="31164" y="441654"/>
                    <a:pt x="20376" y="437185"/>
                    <a:pt x="12422" y="429231"/>
                  </a:cubicBezTo>
                  <a:cubicBezTo>
                    <a:pt x="4468" y="421278"/>
                    <a:pt x="0" y="410490"/>
                    <a:pt x="0" y="399242"/>
                  </a:cubicBezTo>
                  <a:lnTo>
                    <a:pt x="0" y="42412"/>
                  </a:lnTo>
                  <a:cubicBezTo>
                    <a:pt x="0" y="31164"/>
                    <a:pt x="4468" y="20376"/>
                    <a:pt x="12422" y="12422"/>
                  </a:cubicBezTo>
                  <a:cubicBezTo>
                    <a:pt x="20376" y="4468"/>
                    <a:pt x="31164" y="0"/>
                    <a:pt x="42412" y="0"/>
                  </a:cubicBezTo>
                  <a:close/>
                </a:path>
              </a:pathLst>
            </a:custGeom>
            <a:solidFill>
              <a:srgbClr val="FFFFFF">
                <a:alpha val="45882"/>
              </a:srgbClr>
            </a:solidFill>
          </p:spPr>
        </p:sp>
        <p:sp>
          <p:nvSpPr>
            <p:cNvPr id="16" name="TextBox 16"/>
            <p:cNvSpPr txBox="1"/>
            <p:nvPr/>
          </p:nvSpPr>
          <p:spPr>
            <a:xfrm>
              <a:off x="0" y="-28575"/>
              <a:ext cx="2451912" cy="470228"/>
            </a:xfrm>
            <a:prstGeom prst="rect">
              <a:avLst/>
            </a:prstGeom>
          </p:spPr>
          <p:txBody>
            <a:bodyPr lIns="50800" tIns="50800" rIns="50800" bIns="50800" rtlCol="0" anchor="ctr"/>
            <a:lstStyle/>
            <a:p>
              <a:pPr algn="ctr">
                <a:lnSpc>
                  <a:spcPts val="2380"/>
                </a:lnSpc>
              </a:pPr>
              <a:endParaRPr/>
            </a:p>
          </p:txBody>
        </p:sp>
      </p:grpSp>
      <p:grpSp>
        <p:nvGrpSpPr>
          <p:cNvPr id="17" name="Group 17"/>
          <p:cNvGrpSpPr/>
          <p:nvPr/>
        </p:nvGrpSpPr>
        <p:grpSpPr>
          <a:xfrm>
            <a:off x="8492913" y="4358599"/>
            <a:ext cx="9094786" cy="1676903"/>
            <a:chOff x="0" y="0"/>
            <a:chExt cx="2395335" cy="441653"/>
          </a:xfrm>
        </p:grpSpPr>
        <p:sp>
          <p:nvSpPr>
            <p:cNvPr id="18" name="Freeform 18"/>
            <p:cNvSpPr/>
            <p:nvPr/>
          </p:nvSpPr>
          <p:spPr>
            <a:xfrm>
              <a:off x="0" y="0"/>
              <a:ext cx="2395335" cy="441654"/>
            </a:xfrm>
            <a:custGeom>
              <a:avLst/>
              <a:gdLst/>
              <a:ahLst/>
              <a:cxnLst/>
              <a:rect l="l" t="t" r="r" b="b"/>
              <a:pathLst>
                <a:path w="2395335" h="441654">
                  <a:moveTo>
                    <a:pt x="43414" y="0"/>
                  </a:moveTo>
                  <a:lnTo>
                    <a:pt x="2351921" y="0"/>
                  </a:lnTo>
                  <a:cubicBezTo>
                    <a:pt x="2363435" y="0"/>
                    <a:pt x="2374477" y="4574"/>
                    <a:pt x="2382619" y="12716"/>
                  </a:cubicBezTo>
                  <a:cubicBezTo>
                    <a:pt x="2390761" y="20857"/>
                    <a:pt x="2395335" y="31900"/>
                    <a:pt x="2395335" y="43414"/>
                  </a:cubicBezTo>
                  <a:lnTo>
                    <a:pt x="2395335" y="398240"/>
                  </a:lnTo>
                  <a:cubicBezTo>
                    <a:pt x="2395335" y="409754"/>
                    <a:pt x="2390761" y="420796"/>
                    <a:pt x="2382619" y="428938"/>
                  </a:cubicBezTo>
                  <a:cubicBezTo>
                    <a:pt x="2374477" y="437080"/>
                    <a:pt x="2363435" y="441654"/>
                    <a:pt x="2351921" y="441654"/>
                  </a:cubicBezTo>
                  <a:lnTo>
                    <a:pt x="43414" y="441654"/>
                  </a:lnTo>
                  <a:cubicBezTo>
                    <a:pt x="31900" y="441654"/>
                    <a:pt x="20857" y="437080"/>
                    <a:pt x="12716" y="428938"/>
                  </a:cubicBezTo>
                  <a:cubicBezTo>
                    <a:pt x="4574" y="420796"/>
                    <a:pt x="0" y="409754"/>
                    <a:pt x="0" y="398240"/>
                  </a:cubicBezTo>
                  <a:lnTo>
                    <a:pt x="0" y="43414"/>
                  </a:lnTo>
                  <a:cubicBezTo>
                    <a:pt x="0" y="31900"/>
                    <a:pt x="4574" y="20857"/>
                    <a:pt x="12716" y="12716"/>
                  </a:cubicBezTo>
                  <a:cubicBezTo>
                    <a:pt x="20857" y="4574"/>
                    <a:pt x="31900" y="0"/>
                    <a:pt x="43414" y="0"/>
                  </a:cubicBezTo>
                  <a:close/>
                </a:path>
              </a:pathLst>
            </a:custGeom>
            <a:solidFill>
              <a:srgbClr val="FFFFFF">
                <a:alpha val="45882"/>
              </a:srgbClr>
            </a:solidFill>
          </p:spPr>
        </p:sp>
        <p:sp>
          <p:nvSpPr>
            <p:cNvPr id="19" name="TextBox 19"/>
            <p:cNvSpPr txBox="1"/>
            <p:nvPr/>
          </p:nvSpPr>
          <p:spPr>
            <a:xfrm>
              <a:off x="0" y="-28575"/>
              <a:ext cx="2395335" cy="470228"/>
            </a:xfrm>
            <a:prstGeom prst="rect">
              <a:avLst/>
            </a:prstGeom>
          </p:spPr>
          <p:txBody>
            <a:bodyPr lIns="50800" tIns="50800" rIns="50800" bIns="50800" rtlCol="0" anchor="ctr"/>
            <a:lstStyle/>
            <a:p>
              <a:pPr algn="ctr">
                <a:lnSpc>
                  <a:spcPts val="2380"/>
                </a:lnSpc>
              </a:pPr>
              <a:endParaRPr/>
            </a:p>
          </p:txBody>
        </p:sp>
      </p:grpSp>
      <p:grpSp>
        <p:nvGrpSpPr>
          <p:cNvPr id="20" name="Group 20"/>
          <p:cNvGrpSpPr/>
          <p:nvPr/>
        </p:nvGrpSpPr>
        <p:grpSpPr>
          <a:xfrm>
            <a:off x="7526406" y="459610"/>
            <a:ext cx="10557273" cy="1747776"/>
            <a:chOff x="0" y="0"/>
            <a:chExt cx="2780516" cy="460320"/>
          </a:xfrm>
        </p:grpSpPr>
        <p:sp>
          <p:nvSpPr>
            <p:cNvPr id="21" name="Freeform 21"/>
            <p:cNvSpPr/>
            <p:nvPr/>
          </p:nvSpPr>
          <p:spPr>
            <a:xfrm>
              <a:off x="0" y="0"/>
              <a:ext cx="2780516" cy="460320"/>
            </a:xfrm>
            <a:custGeom>
              <a:avLst/>
              <a:gdLst/>
              <a:ahLst/>
              <a:cxnLst/>
              <a:rect l="l" t="t" r="r" b="b"/>
              <a:pathLst>
                <a:path w="2780516" h="460320">
                  <a:moveTo>
                    <a:pt x="0" y="0"/>
                  </a:moveTo>
                  <a:lnTo>
                    <a:pt x="2780516" y="0"/>
                  </a:lnTo>
                  <a:lnTo>
                    <a:pt x="2780516" y="460320"/>
                  </a:lnTo>
                  <a:lnTo>
                    <a:pt x="0" y="460320"/>
                  </a:lnTo>
                  <a:close/>
                </a:path>
              </a:pathLst>
            </a:custGeom>
            <a:solidFill>
              <a:srgbClr val="000000">
                <a:alpha val="0"/>
              </a:srgbClr>
            </a:solidFill>
            <a:ln w="19050" cap="sq">
              <a:solidFill>
                <a:srgbClr val="387C8B">
                  <a:alpha val="98824"/>
                </a:srgbClr>
              </a:solidFill>
              <a:prstDash val="sysDot"/>
              <a:miter/>
            </a:ln>
          </p:spPr>
        </p:sp>
        <p:sp>
          <p:nvSpPr>
            <p:cNvPr id="22" name="TextBox 22"/>
            <p:cNvSpPr txBox="1"/>
            <p:nvPr/>
          </p:nvSpPr>
          <p:spPr>
            <a:xfrm>
              <a:off x="0" y="-38100"/>
              <a:ext cx="2780516" cy="49842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7616536" y="571360"/>
            <a:ext cx="10364964" cy="1543878"/>
            <a:chOff x="0" y="0"/>
            <a:chExt cx="2729867" cy="406618"/>
          </a:xfrm>
        </p:grpSpPr>
        <p:sp>
          <p:nvSpPr>
            <p:cNvPr id="24" name="Freeform 24"/>
            <p:cNvSpPr/>
            <p:nvPr/>
          </p:nvSpPr>
          <p:spPr>
            <a:xfrm>
              <a:off x="0" y="0"/>
              <a:ext cx="2729867" cy="406618"/>
            </a:xfrm>
            <a:custGeom>
              <a:avLst/>
              <a:gdLst/>
              <a:ahLst/>
              <a:cxnLst/>
              <a:rect l="l" t="t" r="r" b="b"/>
              <a:pathLst>
                <a:path w="2729867" h="406618">
                  <a:moveTo>
                    <a:pt x="0" y="0"/>
                  </a:moveTo>
                  <a:lnTo>
                    <a:pt x="2729867" y="0"/>
                  </a:lnTo>
                  <a:lnTo>
                    <a:pt x="2729867" y="406618"/>
                  </a:lnTo>
                  <a:lnTo>
                    <a:pt x="0" y="406618"/>
                  </a:lnTo>
                  <a:close/>
                </a:path>
              </a:pathLst>
            </a:custGeom>
            <a:solidFill>
              <a:srgbClr val="B5D6DD">
                <a:alpha val="98824"/>
              </a:srgbClr>
            </a:solidFill>
          </p:spPr>
        </p:sp>
        <p:sp>
          <p:nvSpPr>
            <p:cNvPr id="25" name="TextBox 25"/>
            <p:cNvSpPr txBox="1"/>
            <p:nvPr/>
          </p:nvSpPr>
          <p:spPr>
            <a:xfrm>
              <a:off x="0" y="-38100"/>
              <a:ext cx="2729867" cy="444718"/>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7359827" y="290804"/>
            <a:ext cx="2244433" cy="919586"/>
            <a:chOff x="0" y="0"/>
            <a:chExt cx="591126" cy="242195"/>
          </a:xfrm>
        </p:grpSpPr>
        <p:sp>
          <p:nvSpPr>
            <p:cNvPr id="27" name="Freeform 27"/>
            <p:cNvSpPr/>
            <p:nvPr/>
          </p:nvSpPr>
          <p:spPr>
            <a:xfrm>
              <a:off x="0" y="0"/>
              <a:ext cx="591126" cy="242195"/>
            </a:xfrm>
            <a:custGeom>
              <a:avLst/>
              <a:gdLst/>
              <a:ahLst/>
              <a:cxnLst/>
              <a:rect l="l" t="t" r="r" b="b"/>
              <a:pathLst>
                <a:path w="591126" h="242195">
                  <a:moveTo>
                    <a:pt x="121098" y="0"/>
                  </a:moveTo>
                  <a:lnTo>
                    <a:pt x="470029" y="0"/>
                  </a:lnTo>
                  <a:cubicBezTo>
                    <a:pt x="502146" y="0"/>
                    <a:pt x="532947" y="12758"/>
                    <a:pt x="555658" y="35469"/>
                  </a:cubicBezTo>
                  <a:cubicBezTo>
                    <a:pt x="578368" y="58179"/>
                    <a:pt x="591126" y="88981"/>
                    <a:pt x="591126" y="121098"/>
                  </a:cubicBezTo>
                  <a:lnTo>
                    <a:pt x="591126" y="121098"/>
                  </a:lnTo>
                  <a:cubicBezTo>
                    <a:pt x="591126" y="153215"/>
                    <a:pt x="578368" y="184017"/>
                    <a:pt x="555658" y="206727"/>
                  </a:cubicBezTo>
                  <a:cubicBezTo>
                    <a:pt x="532947" y="229437"/>
                    <a:pt x="502146" y="242195"/>
                    <a:pt x="470029" y="242195"/>
                  </a:cubicBezTo>
                  <a:lnTo>
                    <a:pt x="121098" y="242195"/>
                  </a:lnTo>
                  <a:cubicBezTo>
                    <a:pt x="88981" y="242195"/>
                    <a:pt x="58179" y="229437"/>
                    <a:pt x="35469" y="206727"/>
                  </a:cubicBezTo>
                  <a:cubicBezTo>
                    <a:pt x="12758" y="184017"/>
                    <a:pt x="0" y="153215"/>
                    <a:pt x="0" y="121098"/>
                  </a:cubicBezTo>
                  <a:lnTo>
                    <a:pt x="0" y="121098"/>
                  </a:lnTo>
                  <a:cubicBezTo>
                    <a:pt x="0" y="88981"/>
                    <a:pt x="12758" y="58179"/>
                    <a:pt x="35469" y="35469"/>
                  </a:cubicBezTo>
                  <a:cubicBezTo>
                    <a:pt x="58179" y="12758"/>
                    <a:pt x="88981" y="0"/>
                    <a:pt x="121098" y="0"/>
                  </a:cubicBezTo>
                  <a:close/>
                </a:path>
              </a:pathLst>
            </a:custGeom>
            <a:solidFill>
              <a:srgbClr val="77926E"/>
            </a:solidFill>
          </p:spPr>
        </p:sp>
        <p:sp>
          <p:nvSpPr>
            <p:cNvPr id="28" name="TextBox 28"/>
            <p:cNvSpPr txBox="1"/>
            <p:nvPr/>
          </p:nvSpPr>
          <p:spPr>
            <a:xfrm>
              <a:off x="0" y="-38100"/>
              <a:ext cx="591126" cy="280295"/>
            </a:xfrm>
            <a:prstGeom prst="rect">
              <a:avLst/>
            </a:prstGeom>
          </p:spPr>
          <p:txBody>
            <a:bodyPr lIns="50800" tIns="50800" rIns="50800" bIns="50800" rtlCol="0" anchor="ctr"/>
            <a:lstStyle/>
            <a:p>
              <a:pPr>
                <a:lnSpc>
                  <a:spcPts val="2799"/>
                </a:lnSpc>
              </a:pPr>
              <a:r>
                <a:rPr lang="en-US" sz="1999">
                  <a:solidFill>
                    <a:srgbClr val="FFFFFF"/>
                  </a:solidFill>
                  <a:latin typeface="Canva Sans"/>
                </a:rPr>
                <a:t>         Participants</a:t>
              </a:r>
            </a:p>
          </p:txBody>
        </p:sp>
      </p:grpSp>
      <p:grpSp>
        <p:nvGrpSpPr>
          <p:cNvPr id="29" name="Group 29"/>
          <p:cNvGrpSpPr/>
          <p:nvPr/>
        </p:nvGrpSpPr>
        <p:grpSpPr>
          <a:xfrm>
            <a:off x="7359827" y="2493136"/>
            <a:ext cx="2244433" cy="919586"/>
            <a:chOff x="0" y="0"/>
            <a:chExt cx="591126" cy="242195"/>
          </a:xfrm>
        </p:grpSpPr>
        <p:sp>
          <p:nvSpPr>
            <p:cNvPr id="30" name="Freeform 30"/>
            <p:cNvSpPr/>
            <p:nvPr/>
          </p:nvSpPr>
          <p:spPr>
            <a:xfrm>
              <a:off x="0" y="0"/>
              <a:ext cx="591126" cy="242195"/>
            </a:xfrm>
            <a:custGeom>
              <a:avLst/>
              <a:gdLst/>
              <a:ahLst/>
              <a:cxnLst/>
              <a:rect l="l" t="t" r="r" b="b"/>
              <a:pathLst>
                <a:path w="591126" h="242195">
                  <a:moveTo>
                    <a:pt x="121098" y="0"/>
                  </a:moveTo>
                  <a:lnTo>
                    <a:pt x="470029" y="0"/>
                  </a:lnTo>
                  <a:cubicBezTo>
                    <a:pt x="502146" y="0"/>
                    <a:pt x="532947" y="12758"/>
                    <a:pt x="555658" y="35469"/>
                  </a:cubicBezTo>
                  <a:cubicBezTo>
                    <a:pt x="578368" y="58179"/>
                    <a:pt x="591126" y="88981"/>
                    <a:pt x="591126" y="121098"/>
                  </a:cubicBezTo>
                  <a:lnTo>
                    <a:pt x="591126" y="121098"/>
                  </a:lnTo>
                  <a:cubicBezTo>
                    <a:pt x="591126" y="153215"/>
                    <a:pt x="578368" y="184017"/>
                    <a:pt x="555658" y="206727"/>
                  </a:cubicBezTo>
                  <a:cubicBezTo>
                    <a:pt x="532947" y="229437"/>
                    <a:pt x="502146" y="242195"/>
                    <a:pt x="470029" y="242195"/>
                  </a:cubicBezTo>
                  <a:lnTo>
                    <a:pt x="121098" y="242195"/>
                  </a:lnTo>
                  <a:cubicBezTo>
                    <a:pt x="88981" y="242195"/>
                    <a:pt x="58179" y="229437"/>
                    <a:pt x="35469" y="206727"/>
                  </a:cubicBezTo>
                  <a:cubicBezTo>
                    <a:pt x="12758" y="184017"/>
                    <a:pt x="0" y="153215"/>
                    <a:pt x="0" y="121098"/>
                  </a:cubicBezTo>
                  <a:lnTo>
                    <a:pt x="0" y="121098"/>
                  </a:lnTo>
                  <a:cubicBezTo>
                    <a:pt x="0" y="88981"/>
                    <a:pt x="12758" y="58179"/>
                    <a:pt x="35469" y="35469"/>
                  </a:cubicBezTo>
                  <a:cubicBezTo>
                    <a:pt x="58179" y="12758"/>
                    <a:pt x="88981" y="0"/>
                    <a:pt x="121098" y="0"/>
                  </a:cubicBezTo>
                  <a:close/>
                </a:path>
              </a:pathLst>
            </a:custGeom>
            <a:solidFill>
              <a:srgbClr val="77926E"/>
            </a:solidFill>
          </p:spPr>
        </p:sp>
        <p:sp>
          <p:nvSpPr>
            <p:cNvPr id="31" name="TextBox 31"/>
            <p:cNvSpPr txBox="1"/>
            <p:nvPr/>
          </p:nvSpPr>
          <p:spPr>
            <a:xfrm>
              <a:off x="0" y="-38100"/>
              <a:ext cx="591126" cy="280295"/>
            </a:xfrm>
            <a:prstGeom prst="rect">
              <a:avLst/>
            </a:prstGeom>
          </p:spPr>
          <p:txBody>
            <a:bodyPr lIns="50800" tIns="50800" rIns="50800" bIns="50800" rtlCol="0" anchor="ctr"/>
            <a:lstStyle/>
            <a:p>
              <a:pPr>
                <a:lnSpc>
                  <a:spcPts val="2799"/>
                </a:lnSpc>
              </a:pPr>
              <a:r>
                <a:rPr lang="en-US" sz="1999">
                  <a:solidFill>
                    <a:srgbClr val="FFFFFF"/>
                  </a:solidFill>
                  <a:latin typeface="Canva Sans"/>
                </a:rPr>
                <a:t>             Measures</a:t>
              </a:r>
            </a:p>
          </p:txBody>
        </p:sp>
      </p:grpSp>
      <p:sp>
        <p:nvSpPr>
          <p:cNvPr id="32" name="Freeform 32"/>
          <p:cNvSpPr/>
          <p:nvPr/>
        </p:nvSpPr>
        <p:spPr>
          <a:xfrm>
            <a:off x="7794130" y="4358599"/>
            <a:ext cx="1678193" cy="1678193"/>
          </a:xfrm>
          <a:custGeom>
            <a:avLst/>
            <a:gdLst/>
            <a:ahLst/>
            <a:cxnLst/>
            <a:rect l="l" t="t" r="r" b="b"/>
            <a:pathLst>
              <a:path w="1678193" h="1678193">
                <a:moveTo>
                  <a:pt x="0" y="0"/>
                </a:moveTo>
                <a:lnTo>
                  <a:pt x="1678193" y="0"/>
                </a:lnTo>
                <a:lnTo>
                  <a:pt x="1678193" y="1678194"/>
                </a:lnTo>
                <a:lnTo>
                  <a:pt x="0" y="167819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3" name="Freeform 33"/>
          <p:cNvSpPr/>
          <p:nvPr/>
        </p:nvSpPr>
        <p:spPr>
          <a:xfrm>
            <a:off x="7794130" y="6217768"/>
            <a:ext cx="1678193" cy="1678193"/>
          </a:xfrm>
          <a:custGeom>
            <a:avLst/>
            <a:gdLst/>
            <a:ahLst/>
            <a:cxnLst/>
            <a:rect l="l" t="t" r="r" b="b"/>
            <a:pathLst>
              <a:path w="1678193" h="1678193">
                <a:moveTo>
                  <a:pt x="0" y="0"/>
                </a:moveTo>
                <a:lnTo>
                  <a:pt x="1678193" y="0"/>
                </a:lnTo>
                <a:lnTo>
                  <a:pt x="1678193" y="1678193"/>
                </a:lnTo>
                <a:lnTo>
                  <a:pt x="0" y="167819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34" name="Group 34"/>
          <p:cNvGrpSpPr/>
          <p:nvPr/>
        </p:nvGrpSpPr>
        <p:grpSpPr>
          <a:xfrm>
            <a:off x="8278098" y="8048361"/>
            <a:ext cx="9309602" cy="1676903"/>
            <a:chOff x="0" y="0"/>
            <a:chExt cx="2451912" cy="441653"/>
          </a:xfrm>
        </p:grpSpPr>
        <p:sp>
          <p:nvSpPr>
            <p:cNvPr id="35" name="Freeform 35"/>
            <p:cNvSpPr/>
            <p:nvPr/>
          </p:nvSpPr>
          <p:spPr>
            <a:xfrm>
              <a:off x="0" y="0"/>
              <a:ext cx="2451912" cy="441654"/>
            </a:xfrm>
            <a:custGeom>
              <a:avLst/>
              <a:gdLst/>
              <a:ahLst/>
              <a:cxnLst/>
              <a:rect l="l" t="t" r="r" b="b"/>
              <a:pathLst>
                <a:path w="2451912" h="441654">
                  <a:moveTo>
                    <a:pt x="42412" y="0"/>
                  </a:moveTo>
                  <a:lnTo>
                    <a:pt x="2409500" y="0"/>
                  </a:lnTo>
                  <a:cubicBezTo>
                    <a:pt x="2420748" y="0"/>
                    <a:pt x="2431536" y="4468"/>
                    <a:pt x="2439489" y="12422"/>
                  </a:cubicBezTo>
                  <a:cubicBezTo>
                    <a:pt x="2447443" y="20376"/>
                    <a:pt x="2451912" y="31164"/>
                    <a:pt x="2451912" y="42412"/>
                  </a:cubicBezTo>
                  <a:lnTo>
                    <a:pt x="2451912" y="399242"/>
                  </a:lnTo>
                  <a:cubicBezTo>
                    <a:pt x="2451912" y="410490"/>
                    <a:pt x="2447443" y="421278"/>
                    <a:pt x="2439489" y="429231"/>
                  </a:cubicBezTo>
                  <a:cubicBezTo>
                    <a:pt x="2431536" y="437185"/>
                    <a:pt x="2420748" y="441654"/>
                    <a:pt x="2409500" y="441654"/>
                  </a:cubicBezTo>
                  <a:lnTo>
                    <a:pt x="42412" y="441654"/>
                  </a:lnTo>
                  <a:cubicBezTo>
                    <a:pt x="31164" y="441654"/>
                    <a:pt x="20376" y="437185"/>
                    <a:pt x="12422" y="429231"/>
                  </a:cubicBezTo>
                  <a:cubicBezTo>
                    <a:pt x="4468" y="421278"/>
                    <a:pt x="0" y="410490"/>
                    <a:pt x="0" y="399242"/>
                  </a:cubicBezTo>
                  <a:lnTo>
                    <a:pt x="0" y="42412"/>
                  </a:lnTo>
                  <a:cubicBezTo>
                    <a:pt x="0" y="31164"/>
                    <a:pt x="4468" y="20376"/>
                    <a:pt x="12422" y="12422"/>
                  </a:cubicBezTo>
                  <a:cubicBezTo>
                    <a:pt x="20376" y="4468"/>
                    <a:pt x="31164" y="0"/>
                    <a:pt x="42412" y="0"/>
                  </a:cubicBezTo>
                  <a:close/>
                </a:path>
              </a:pathLst>
            </a:custGeom>
            <a:solidFill>
              <a:srgbClr val="FFFFFF">
                <a:alpha val="45882"/>
              </a:srgbClr>
            </a:solidFill>
          </p:spPr>
        </p:sp>
        <p:sp>
          <p:nvSpPr>
            <p:cNvPr id="36" name="TextBox 36"/>
            <p:cNvSpPr txBox="1"/>
            <p:nvPr/>
          </p:nvSpPr>
          <p:spPr>
            <a:xfrm>
              <a:off x="0" y="-28575"/>
              <a:ext cx="2451912" cy="470228"/>
            </a:xfrm>
            <a:prstGeom prst="rect">
              <a:avLst/>
            </a:prstGeom>
          </p:spPr>
          <p:txBody>
            <a:bodyPr lIns="50800" tIns="50800" rIns="50800" bIns="50800" rtlCol="0" anchor="ctr"/>
            <a:lstStyle/>
            <a:p>
              <a:pPr algn="ctr">
                <a:lnSpc>
                  <a:spcPts val="2380"/>
                </a:lnSpc>
              </a:pPr>
              <a:endParaRPr/>
            </a:p>
          </p:txBody>
        </p:sp>
      </p:grpSp>
      <p:sp>
        <p:nvSpPr>
          <p:cNvPr id="37" name="Freeform 37"/>
          <p:cNvSpPr/>
          <p:nvPr/>
        </p:nvSpPr>
        <p:spPr>
          <a:xfrm>
            <a:off x="7781616" y="8048361"/>
            <a:ext cx="1678193" cy="1678193"/>
          </a:xfrm>
          <a:custGeom>
            <a:avLst/>
            <a:gdLst/>
            <a:ahLst/>
            <a:cxnLst/>
            <a:rect l="l" t="t" r="r" b="b"/>
            <a:pathLst>
              <a:path w="1678193" h="1678193">
                <a:moveTo>
                  <a:pt x="0" y="0"/>
                </a:moveTo>
                <a:lnTo>
                  <a:pt x="1678194" y="0"/>
                </a:lnTo>
                <a:lnTo>
                  <a:pt x="1678194" y="1678194"/>
                </a:lnTo>
                <a:lnTo>
                  <a:pt x="0" y="167819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8" name="Freeform 38"/>
          <p:cNvSpPr/>
          <p:nvPr/>
        </p:nvSpPr>
        <p:spPr>
          <a:xfrm>
            <a:off x="7564506" y="602058"/>
            <a:ext cx="270713" cy="297078"/>
          </a:xfrm>
          <a:custGeom>
            <a:avLst/>
            <a:gdLst/>
            <a:ahLst/>
            <a:cxnLst/>
            <a:rect l="l" t="t" r="r" b="b"/>
            <a:pathLst>
              <a:path w="270713" h="297078">
                <a:moveTo>
                  <a:pt x="0" y="0"/>
                </a:moveTo>
                <a:lnTo>
                  <a:pt x="270712" y="0"/>
                </a:lnTo>
                <a:lnTo>
                  <a:pt x="270712" y="297078"/>
                </a:lnTo>
                <a:lnTo>
                  <a:pt x="0" y="29707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9" name="Freeform 39"/>
          <p:cNvSpPr/>
          <p:nvPr/>
        </p:nvSpPr>
        <p:spPr>
          <a:xfrm>
            <a:off x="7616536" y="2723978"/>
            <a:ext cx="468272" cy="468272"/>
          </a:xfrm>
          <a:custGeom>
            <a:avLst/>
            <a:gdLst/>
            <a:ahLst/>
            <a:cxnLst/>
            <a:rect l="l" t="t" r="r" b="b"/>
            <a:pathLst>
              <a:path w="468272" h="468272">
                <a:moveTo>
                  <a:pt x="0" y="0"/>
                </a:moveTo>
                <a:lnTo>
                  <a:pt x="468273" y="0"/>
                </a:lnTo>
                <a:lnTo>
                  <a:pt x="468273" y="468272"/>
                </a:lnTo>
                <a:lnTo>
                  <a:pt x="0" y="46827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40" name="TextBox 40"/>
          <p:cNvSpPr txBox="1"/>
          <p:nvPr/>
        </p:nvSpPr>
        <p:spPr>
          <a:xfrm>
            <a:off x="1447800" y="4526286"/>
            <a:ext cx="3766535" cy="1243930"/>
          </a:xfrm>
          <a:prstGeom prst="rect">
            <a:avLst/>
          </a:prstGeom>
        </p:spPr>
        <p:txBody>
          <a:bodyPr wrap="square" lIns="0" tIns="0" rIns="0" bIns="0" rtlCol="0" anchor="t">
            <a:spAutoFit/>
          </a:bodyPr>
          <a:lstStyle/>
          <a:p>
            <a:pPr algn="ctr">
              <a:lnSpc>
                <a:spcPts val="9660"/>
              </a:lnSpc>
              <a:spcBef>
                <a:spcPct val="0"/>
              </a:spcBef>
            </a:pPr>
            <a:r>
              <a:rPr lang="en-US" sz="6900" dirty="0">
                <a:solidFill>
                  <a:srgbClr val="FEFEFE"/>
                </a:solidFill>
                <a:latin typeface="Canva Sans Bold"/>
              </a:rPr>
              <a:t>Method</a:t>
            </a:r>
          </a:p>
        </p:txBody>
      </p:sp>
      <p:sp>
        <p:nvSpPr>
          <p:cNvPr id="41" name="TextBox 41"/>
          <p:cNvSpPr txBox="1"/>
          <p:nvPr/>
        </p:nvSpPr>
        <p:spPr>
          <a:xfrm>
            <a:off x="9604259" y="727893"/>
            <a:ext cx="8221377" cy="509016"/>
          </a:xfrm>
          <a:prstGeom prst="rect">
            <a:avLst/>
          </a:prstGeom>
        </p:spPr>
        <p:txBody>
          <a:bodyPr lIns="0" tIns="0" rIns="0" bIns="0" rtlCol="0" anchor="t">
            <a:spAutoFit/>
          </a:bodyPr>
          <a:lstStyle/>
          <a:p>
            <a:pPr marL="388622" lvl="1" indent="-194311">
              <a:lnSpc>
                <a:spcPts val="2052"/>
              </a:lnSpc>
              <a:buFont typeface="Arial"/>
              <a:buChar char="•"/>
            </a:pPr>
            <a:r>
              <a:rPr lang="en-US" sz="1800">
                <a:solidFill>
                  <a:srgbClr val="000000"/>
                </a:solidFill>
                <a:latin typeface="Canva Sans"/>
              </a:rPr>
              <a:t>Males who have been exposed to a trauma (‘actual or threatened death, serious injury or sexual violence’) within the first 18 years of life</a:t>
            </a:r>
          </a:p>
        </p:txBody>
      </p:sp>
      <p:sp>
        <p:nvSpPr>
          <p:cNvPr id="42" name="TextBox 42"/>
          <p:cNvSpPr txBox="1"/>
          <p:nvPr/>
        </p:nvSpPr>
        <p:spPr>
          <a:xfrm>
            <a:off x="7767657" y="1411000"/>
            <a:ext cx="10057979" cy="509016"/>
          </a:xfrm>
          <a:prstGeom prst="rect">
            <a:avLst/>
          </a:prstGeom>
        </p:spPr>
        <p:txBody>
          <a:bodyPr lIns="0" tIns="0" rIns="0" bIns="0" rtlCol="0" anchor="t">
            <a:spAutoFit/>
          </a:bodyPr>
          <a:lstStyle/>
          <a:p>
            <a:pPr marL="388622" lvl="1" indent="-194311">
              <a:lnSpc>
                <a:spcPts val="2052"/>
              </a:lnSpc>
              <a:buFont typeface="Arial"/>
              <a:buChar char="•"/>
            </a:pPr>
            <a:r>
              <a:rPr lang="en-US" sz="1800">
                <a:solidFill>
                  <a:srgbClr val="000000"/>
                </a:solidFill>
                <a:latin typeface="Canva Sans"/>
              </a:rPr>
              <a:t>Recruited males detained to secure inpatient services and males from the community. as a comparison group. </a:t>
            </a:r>
          </a:p>
        </p:txBody>
      </p:sp>
      <p:sp>
        <p:nvSpPr>
          <p:cNvPr id="43" name="TextBox 43"/>
          <p:cNvSpPr txBox="1"/>
          <p:nvPr/>
        </p:nvSpPr>
        <p:spPr>
          <a:xfrm>
            <a:off x="7987227" y="4801204"/>
            <a:ext cx="1363833" cy="815340"/>
          </a:xfrm>
          <a:prstGeom prst="rect">
            <a:avLst/>
          </a:prstGeom>
        </p:spPr>
        <p:txBody>
          <a:bodyPr lIns="0" tIns="0" rIns="0" bIns="0" rtlCol="0" anchor="t">
            <a:spAutoFit/>
          </a:bodyPr>
          <a:lstStyle/>
          <a:p>
            <a:pPr algn="ctr">
              <a:lnSpc>
                <a:spcPts val="3359"/>
              </a:lnSpc>
            </a:pPr>
            <a:r>
              <a:rPr lang="en-US" sz="2400">
                <a:solidFill>
                  <a:srgbClr val="FFFFFF"/>
                </a:solidFill>
                <a:latin typeface="Canva Sans Bold"/>
              </a:rPr>
              <a:t>Urge to </a:t>
            </a:r>
          </a:p>
          <a:p>
            <a:pPr algn="ctr">
              <a:lnSpc>
                <a:spcPts val="3359"/>
              </a:lnSpc>
            </a:pPr>
            <a:r>
              <a:rPr lang="en-US" sz="2400">
                <a:solidFill>
                  <a:srgbClr val="FFFFFF"/>
                </a:solidFill>
                <a:latin typeface="Canva Sans Bold"/>
              </a:rPr>
              <a:t>talk</a:t>
            </a:r>
          </a:p>
        </p:txBody>
      </p:sp>
      <p:sp>
        <p:nvSpPr>
          <p:cNvPr id="44" name="TextBox 44"/>
          <p:cNvSpPr txBox="1"/>
          <p:nvPr/>
        </p:nvSpPr>
        <p:spPr>
          <a:xfrm>
            <a:off x="7806643" y="6692050"/>
            <a:ext cx="1653166" cy="763270"/>
          </a:xfrm>
          <a:prstGeom prst="rect">
            <a:avLst/>
          </a:prstGeom>
        </p:spPr>
        <p:txBody>
          <a:bodyPr lIns="0" tIns="0" rIns="0" bIns="0" rtlCol="0" anchor="t">
            <a:spAutoFit/>
          </a:bodyPr>
          <a:lstStyle/>
          <a:p>
            <a:pPr algn="ctr">
              <a:lnSpc>
                <a:spcPts val="3080"/>
              </a:lnSpc>
            </a:pPr>
            <a:r>
              <a:rPr lang="en-US" sz="2200">
                <a:solidFill>
                  <a:srgbClr val="FFFFFF"/>
                </a:solidFill>
                <a:latin typeface="Canva Sans Bold"/>
              </a:rPr>
              <a:t>Reluctance to talk</a:t>
            </a:r>
          </a:p>
        </p:txBody>
      </p:sp>
      <p:sp>
        <p:nvSpPr>
          <p:cNvPr id="45" name="TextBox 45"/>
          <p:cNvSpPr txBox="1"/>
          <p:nvPr/>
        </p:nvSpPr>
        <p:spPr>
          <a:xfrm>
            <a:off x="9760124" y="6198007"/>
            <a:ext cx="7353675" cy="1470065"/>
          </a:xfrm>
          <a:prstGeom prst="rect">
            <a:avLst/>
          </a:prstGeom>
        </p:spPr>
        <p:txBody>
          <a:bodyPr lIns="0" tIns="0" rIns="0" bIns="0" rtlCol="0" anchor="t">
            <a:spAutoFit/>
          </a:bodyPr>
          <a:lstStyle/>
          <a:p>
            <a:pPr>
              <a:lnSpc>
                <a:spcPts val="5102"/>
              </a:lnSpc>
            </a:pPr>
            <a:r>
              <a:rPr lang="en-US" sz="2152">
                <a:solidFill>
                  <a:srgbClr val="000000"/>
                </a:solidFill>
                <a:latin typeface="Canva Sans"/>
              </a:rPr>
              <a:t>Reluctance to tell others about the trauma</a:t>
            </a:r>
          </a:p>
          <a:p>
            <a:pPr>
              <a:lnSpc>
                <a:spcPts val="3013"/>
              </a:lnSpc>
            </a:pPr>
            <a:r>
              <a:rPr lang="en-US" sz="2152">
                <a:solidFill>
                  <a:srgbClr val="000000"/>
                </a:solidFill>
                <a:latin typeface="Canva Sans Italics"/>
              </a:rPr>
              <a:t>e.g. “I never find the right time to talk about what I</a:t>
            </a:r>
          </a:p>
          <a:p>
            <a:pPr>
              <a:lnSpc>
                <a:spcPts val="3013"/>
              </a:lnSpc>
            </a:pPr>
            <a:r>
              <a:rPr lang="en-US" sz="2152">
                <a:solidFill>
                  <a:srgbClr val="000000"/>
                </a:solidFill>
                <a:latin typeface="Canva Sans Italics"/>
              </a:rPr>
              <a:t>experienced during the event”</a:t>
            </a:r>
          </a:p>
        </p:txBody>
      </p:sp>
      <p:sp>
        <p:nvSpPr>
          <p:cNvPr id="46" name="TextBox 46"/>
          <p:cNvSpPr txBox="1"/>
          <p:nvPr/>
        </p:nvSpPr>
        <p:spPr>
          <a:xfrm>
            <a:off x="9760124" y="4338838"/>
            <a:ext cx="8221377" cy="1470065"/>
          </a:xfrm>
          <a:prstGeom prst="rect">
            <a:avLst/>
          </a:prstGeom>
        </p:spPr>
        <p:txBody>
          <a:bodyPr lIns="0" tIns="0" rIns="0" bIns="0" rtlCol="0" anchor="t">
            <a:spAutoFit/>
          </a:bodyPr>
          <a:lstStyle/>
          <a:p>
            <a:pPr>
              <a:lnSpc>
                <a:spcPts val="5102"/>
              </a:lnSpc>
            </a:pPr>
            <a:r>
              <a:rPr lang="en-US" sz="2152">
                <a:solidFill>
                  <a:srgbClr val="000000"/>
                </a:solidFill>
                <a:latin typeface="Canva Sans"/>
              </a:rPr>
              <a:t>Feeling of need to tell others about the trauma</a:t>
            </a:r>
          </a:p>
          <a:p>
            <a:pPr>
              <a:lnSpc>
                <a:spcPts val="3013"/>
              </a:lnSpc>
            </a:pPr>
            <a:r>
              <a:rPr lang="en-US" sz="2152">
                <a:solidFill>
                  <a:srgbClr val="000000"/>
                </a:solidFill>
                <a:latin typeface="Canva Sans Italics"/>
              </a:rPr>
              <a:t>e.g. “It is important for me to talk repeatedly about what happened and how it happened”.</a:t>
            </a:r>
          </a:p>
        </p:txBody>
      </p:sp>
      <p:sp>
        <p:nvSpPr>
          <p:cNvPr id="47" name="TextBox 47"/>
          <p:cNvSpPr txBox="1"/>
          <p:nvPr/>
        </p:nvSpPr>
        <p:spPr>
          <a:xfrm>
            <a:off x="9760124" y="8028600"/>
            <a:ext cx="7354198" cy="1470065"/>
          </a:xfrm>
          <a:prstGeom prst="rect">
            <a:avLst/>
          </a:prstGeom>
        </p:spPr>
        <p:txBody>
          <a:bodyPr lIns="0" tIns="0" rIns="0" bIns="0" rtlCol="0" anchor="t">
            <a:spAutoFit/>
          </a:bodyPr>
          <a:lstStyle/>
          <a:p>
            <a:pPr>
              <a:lnSpc>
                <a:spcPts val="5102"/>
              </a:lnSpc>
            </a:pPr>
            <a:r>
              <a:rPr lang="en-US" sz="2152">
                <a:solidFill>
                  <a:srgbClr val="000000"/>
                </a:solidFill>
                <a:latin typeface="Canva Sans Italics"/>
              </a:rPr>
              <a:t>Emotional states when disclosing the trauma </a:t>
            </a:r>
          </a:p>
          <a:p>
            <a:pPr>
              <a:lnSpc>
                <a:spcPts val="3013"/>
              </a:lnSpc>
            </a:pPr>
            <a:r>
              <a:rPr lang="en-US" sz="2152">
                <a:solidFill>
                  <a:srgbClr val="000000"/>
                </a:solidFill>
                <a:latin typeface="Canva Sans Italics"/>
              </a:rPr>
              <a:t>e.g. “I feel extremely tense when I describe the incident”</a:t>
            </a:r>
          </a:p>
        </p:txBody>
      </p:sp>
      <p:sp>
        <p:nvSpPr>
          <p:cNvPr id="48" name="TextBox 48"/>
          <p:cNvSpPr txBox="1"/>
          <p:nvPr/>
        </p:nvSpPr>
        <p:spPr>
          <a:xfrm>
            <a:off x="7661977" y="8486773"/>
            <a:ext cx="1942499" cy="763270"/>
          </a:xfrm>
          <a:prstGeom prst="rect">
            <a:avLst/>
          </a:prstGeom>
        </p:spPr>
        <p:txBody>
          <a:bodyPr lIns="0" tIns="0" rIns="0" bIns="0" rtlCol="0" anchor="t">
            <a:spAutoFit/>
          </a:bodyPr>
          <a:lstStyle/>
          <a:p>
            <a:pPr algn="ctr">
              <a:lnSpc>
                <a:spcPts val="3080"/>
              </a:lnSpc>
            </a:pPr>
            <a:r>
              <a:rPr lang="en-US" sz="2200">
                <a:solidFill>
                  <a:srgbClr val="FFFFFF"/>
                </a:solidFill>
                <a:latin typeface="Canva Sans Bold"/>
              </a:rPr>
              <a:t>Emotional reactions</a:t>
            </a:r>
          </a:p>
        </p:txBody>
      </p:sp>
      <p:sp>
        <p:nvSpPr>
          <p:cNvPr id="49" name="TextBox 49"/>
          <p:cNvSpPr txBox="1"/>
          <p:nvPr/>
        </p:nvSpPr>
        <p:spPr>
          <a:xfrm>
            <a:off x="9760124" y="2863348"/>
            <a:ext cx="8065513" cy="766191"/>
          </a:xfrm>
          <a:prstGeom prst="rect">
            <a:avLst/>
          </a:prstGeom>
        </p:spPr>
        <p:txBody>
          <a:bodyPr lIns="0" tIns="0" rIns="0" bIns="0" rtlCol="0" anchor="t">
            <a:spAutoFit/>
          </a:bodyPr>
          <a:lstStyle/>
          <a:p>
            <a:pPr marL="388622" lvl="1" indent="-194311">
              <a:lnSpc>
                <a:spcPts val="2052"/>
              </a:lnSpc>
              <a:buFont typeface="Arial"/>
              <a:buChar char="•"/>
            </a:pPr>
            <a:r>
              <a:rPr lang="en-US" sz="1800">
                <a:solidFill>
                  <a:srgbClr val="000000"/>
                </a:solidFill>
                <a:latin typeface="Canva Sans"/>
              </a:rPr>
              <a:t>The Disclosure of Trauma Questionnaire (DTQ) was administered. Participants either completed a physical copy (inpatient sample) or electronically (community sample). </a:t>
            </a:r>
          </a:p>
        </p:txBody>
      </p:sp>
      <p:sp>
        <p:nvSpPr>
          <p:cNvPr id="50" name="TextBox 50"/>
          <p:cNvSpPr txBox="1"/>
          <p:nvPr/>
        </p:nvSpPr>
        <p:spPr>
          <a:xfrm>
            <a:off x="7767657" y="3820039"/>
            <a:ext cx="10213843" cy="251841"/>
          </a:xfrm>
          <a:prstGeom prst="rect">
            <a:avLst/>
          </a:prstGeom>
        </p:spPr>
        <p:txBody>
          <a:bodyPr lIns="0" tIns="0" rIns="0" bIns="0" rtlCol="0" anchor="t">
            <a:spAutoFit/>
          </a:bodyPr>
          <a:lstStyle/>
          <a:p>
            <a:pPr marL="388622" lvl="1" indent="-194311">
              <a:lnSpc>
                <a:spcPts val="2052"/>
              </a:lnSpc>
              <a:buFont typeface="Arial"/>
              <a:buChar char="•"/>
            </a:pPr>
            <a:r>
              <a:rPr lang="en-US" sz="1800">
                <a:solidFill>
                  <a:srgbClr val="100F0D"/>
                </a:solidFill>
                <a:latin typeface="Canva Sans"/>
              </a:rPr>
              <a:t>The DTQ assesses three areas which can be summed to create a total score: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6904361" cy="10287000"/>
          </a:xfrm>
          <a:custGeom>
            <a:avLst/>
            <a:gdLst/>
            <a:ahLst/>
            <a:cxnLst/>
            <a:rect l="l" t="t" r="r" b="b"/>
            <a:pathLst>
              <a:path w="6904361" h="10287000">
                <a:moveTo>
                  <a:pt x="0" y="0"/>
                </a:moveTo>
                <a:lnTo>
                  <a:pt x="6904361" y="0"/>
                </a:lnTo>
                <a:lnTo>
                  <a:pt x="6904361" y="10287000"/>
                </a:lnTo>
                <a:lnTo>
                  <a:pt x="0" y="10287000"/>
                </a:lnTo>
                <a:lnTo>
                  <a:pt x="0" y="0"/>
                </a:lnTo>
                <a:close/>
              </a:path>
            </a:pathLst>
          </a:custGeom>
          <a:blipFill>
            <a:blip r:embed="rId3">
              <a:alphaModFix amt="76000"/>
            </a:blip>
            <a:stretch>
              <a:fillRect t="-369" b="-369"/>
            </a:stretch>
          </a:blipFill>
        </p:spPr>
      </p:sp>
      <p:grpSp>
        <p:nvGrpSpPr>
          <p:cNvPr id="3" name="Group 3"/>
          <p:cNvGrpSpPr/>
          <p:nvPr/>
        </p:nvGrpSpPr>
        <p:grpSpPr>
          <a:xfrm>
            <a:off x="0" y="0"/>
            <a:ext cx="6904361" cy="1308638"/>
            <a:chOff x="0" y="0"/>
            <a:chExt cx="1818433" cy="344662"/>
          </a:xfrm>
        </p:grpSpPr>
        <p:sp>
          <p:nvSpPr>
            <p:cNvPr id="4" name="Freeform 4"/>
            <p:cNvSpPr/>
            <p:nvPr/>
          </p:nvSpPr>
          <p:spPr>
            <a:xfrm>
              <a:off x="0" y="0"/>
              <a:ext cx="1818433" cy="344662"/>
            </a:xfrm>
            <a:custGeom>
              <a:avLst/>
              <a:gdLst/>
              <a:ahLst/>
              <a:cxnLst/>
              <a:rect l="l" t="t" r="r" b="b"/>
              <a:pathLst>
                <a:path w="1818433" h="344662">
                  <a:moveTo>
                    <a:pt x="0" y="0"/>
                  </a:moveTo>
                  <a:lnTo>
                    <a:pt x="1818433" y="0"/>
                  </a:lnTo>
                  <a:lnTo>
                    <a:pt x="1818433" y="344662"/>
                  </a:lnTo>
                  <a:lnTo>
                    <a:pt x="0" y="344662"/>
                  </a:lnTo>
                  <a:close/>
                </a:path>
              </a:pathLst>
            </a:custGeom>
            <a:solidFill>
              <a:srgbClr val="193E47">
                <a:alpha val="70980"/>
              </a:srgbClr>
            </a:solidFill>
            <a:ln cap="sq">
              <a:noFill/>
              <a:prstDash val="solid"/>
              <a:miter/>
            </a:ln>
          </p:spPr>
        </p:sp>
        <p:sp>
          <p:nvSpPr>
            <p:cNvPr id="5" name="TextBox 5"/>
            <p:cNvSpPr txBox="1"/>
            <p:nvPr/>
          </p:nvSpPr>
          <p:spPr>
            <a:xfrm>
              <a:off x="0" y="-38100"/>
              <a:ext cx="1818433" cy="38276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Freeform 6"/>
          <p:cNvSpPr/>
          <p:nvPr/>
        </p:nvSpPr>
        <p:spPr>
          <a:xfrm>
            <a:off x="-28424" y="0"/>
            <a:ext cx="6932786" cy="1308638"/>
          </a:xfrm>
          <a:custGeom>
            <a:avLst/>
            <a:gdLst/>
            <a:ahLst/>
            <a:cxnLst/>
            <a:rect l="l" t="t" r="r" b="b"/>
            <a:pathLst>
              <a:path w="6932786" h="1308638">
                <a:moveTo>
                  <a:pt x="0" y="0"/>
                </a:moveTo>
                <a:lnTo>
                  <a:pt x="6932785" y="0"/>
                </a:lnTo>
                <a:lnTo>
                  <a:pt x="6932785" y="1308638"/>
                </a:lnTo>
                <a:lnTo>
                  <a:pt x="0" y="1308638"/>
                </a:lnTo>
                <a:lnTo>
                  <a:pt x="0" y="0"/>
                </a:lnTo>
                <a:close/>
              </a:path>
            </a:pathLst>
          </a:custGeom>
          <a:blipFill>
            <a:blip r:embed="rId4"/>
            <a:stretch>
              <a:fillRect t="-18981" r="-163790" b="-29700"/>
            </a:stretch>
          </a:blipFill>
        </p:spPr>
      </p:sp>
      <p:sp>
        <p:nvSpPr>
          <p:cNvPr id="7" name="Freeform 7"/>
          <p:cNvSpPr/>
          <p:nvPr/>
        </p:nvSpPr>
        <p:spPr>
          <a:xfrm>
            <a:off x="1216300" y="290804"/>
            <a:ext cx="4207614" cy="727030"/>
          </a:xfrm>
          <a:custGeom>
            <a:avLst/>
            <a:gdLst/>
            <a:ahLst/>
            <a:cxnLst/>
            <a:rect l="l" t="t" r="r" b="b"/>
            <a:pathLst>
              <a:path w="4207614" h="727030">
                <a:moveTo>
                  <a:pt x="0" y="0"/>
                </a:moveTo>
                <a:lnTo>
                  <a:pt x="4207613" y="0"/>
                </a:lnTo>
                <a:lnTo>
                  <a:pt x="4207613" y="727030"/>
                </a:lnTo>
                <a:lnTo>
                  <a:pt x="0" y="727030"/>
                </a:lnTo>
                <a:lnTo>
                  <a:pt x="0" y="0"/>
                </a:lnTo>
                <a:close/>
              </a:path>
            </a:pathLst>
          </a:custGeom>
          <a:blipFill>
            <a:blip r:embed="rId5"/>
            <a:stretch>
              <a:fillRect/>
            </a:stretch>
          </a:blipFill>
        </p:spPr>
      </p:sp>
      <p:sp>
        <p:nvSpPr>
          <p:cNvPr id="8" name="TextBox 8"/>
          <p:cNvSpPr txBox="1"/>
          <p:nvPr/>
        </p:nvSpPr>
        <p:spPr>
          <a:xfrm>
            <a:off x="507383" y="4028254"/>
            <a:ext cx="5625447" cy="2396478"/>
          </a:xfrm>
          <a:prstGeom prst="rect">
            <a:avLst/>
          </a:prstGeom>
        </p:spPr>
        <p:txBody>
          <a:bodyPr lIns="0" tIns="0" rIns="0" bIns="0" rtlCol="0" anchor="t">
            <a:spAutoFit/>
          </a:bodyPr>
          <a:lstStyle/>
          <a:p>
            <a:pPr algn="ctr">
              <a:lnSpc>
                <a:spcPts val="9660"/>
              </a:lnSpc>
              <a:spcBef>
                <a:spcPct val="0"/>
              </a:spcBef>
            </a:pPr>
            <a:r>
              <a:rPr lang="en-US" sz="6900">
                <a:solidFill>
                  <a:srgbClr val="FEFEFE"/>
                </a:solidFill>
                <a:latin typeface="Canva Sans Bold"/>
              </a:rPr>
              <a:t>Results: Initial trends</a:t>
            </a:r>
          </a:p>
        </p:txBody>
      </p:sp>
      <p:grpSp>
        <p:nvGrpSpPr>
          <p:cNvPr id="9" name="Group 9"/>
          <p:cNvGrpSpPr/>
          <p:nvPr/>
        </p:nvGrpSpPr>
        <p:grpSpPr>
          <a:xfrm>
            <a:off x="8298866" y="7165109"/>
            <a:ext cx="9203881" cy="2466673"/>
            <a:chOff x="0" y="0"/>
            <a:chExt cx="2424068" cy="649659"/>
          </a:xfrm>
        </p:grpSpPr>
        <p:sp>
          <p:nvSpPr>
            <p:cNvPr id="10" name="Freeform 10"/>
            <p:cNvSpPr/>
            <p:nvPr/>
          </p:nvSpPr>
          <p:spPr>
            <a:xfrm>
              <a:off x="0" y="0"/>
              <a:ext cx="2424068" cy="649659"/>
            </a:xfrm>
            <a:custGeom>
              <a:avLst/>
              <a:gdLst/>
              <a:ahLst/>
              <a:cxnLst/>
              <a:rect l="l" t="t" r="r" b="b"/>
              <a:pathLst>
                <a:path w="2424068" h="649659">
                  <a:moveTo>
                    <a:pt x="42899" y="0"/>
                  </a:moveTo>
                  <a:lnTo>
                    <a:pt x="2381168" y="0"/>
                  </a:lnTo>
                  <a:cubicBezTo>
                    <a:pt x="2404861" y="0"/>
                    <a:pt x="2424068" y="19207"/>
                    <a:pt x="2424068" y="42899"/>
                  </a:cubicBezTo>
                  <a:lnTo>
                    <a:pt x="2424068" y="606760"/>
                  </a:lnTo>
                  <a:cubicBezTo>
                    <a:pt x="2424068" y="618137"/>
                    <a:pt x="2419548" y="629049"/>
                    <a:pt x="2411503" y="637094"/>
                  </a:cubicBezTo>
                  <a:cubicBezTo>
                    <a:pt x="2403458" y="645139"/>
                    <a:pt x="2392546" y="649659"/>
                    <a:pt x="2381168" y="649659"/>
                  </a:cubicBezTo>
                  <a:lnTo>
                    <a:pt x="42899" y="649659"/>
                  </a:lnTo>
                  <a:cubicBezTo>
                    <a:pt x="19207" y="649659"/>
                    <a:pt x="0" y="630452"/>
                    <a:pt x="0" y="606760"/>
                  </a:cubicBezTo>
                  <a:lnTo>
                    <a:pt x="0" y="42899"/>
                  </a:lnTo>
                  <a:cubicBezTo>
                    <a:pt x="0" y="19207"/>
                    <a:pt x="19207" y="0"/>
                    <a:pt x="42899" y="0"/>
                  </a:cubicBezTo>
                  <a:close/>
                </a:path>
              </a:pathLst>
            </a:custGeom>
            <a:solidFill>
              <a:srgbClr val="78AFBB">
                <a:alpha val="45882"/>
              </a:srgbClr>
            </a:solidFill>
          </p:spPr>
        </p:sp>
        <p:sp>
          <p:nvSpPr>
            <p:cNvPr id="11" name="TextBox 11"/>
            <p:cNvSpPr txBox="1"/>
            <p:nvPr/>
          </p:nvSpPr>
          <p:spPr>
            <a:xfrm>
              <a:off x="0" y="-28575"/>
              <a:ext cx="2424068" cy="678234"/>
            </a:xfrm>
            <a:prstGeom prst="rect">
              <a:avLst/>
            </a:prstGeom>
          </p:spPr>
          <p:txBody>
            <a:bodyPr lIns="50800" tIns="50800" rIns="50800" bIns="50800" rtlCol="0" anchor="ctr"/>
            <a:lstStyle/>
            <a:p>
              <a:pPr algn="ctr">
                <a:lnSpc>
                  <a:spcPts val="2380"/>
                </a:lnSpc>
              </a:pPr>
              <a:endParaRPr/>
            </a:p>
          </p:txBody>
        </p:sp>
      </p:grpSp>
      <p:sp>
        <p:nvSpPr>
          <p:cNvPr id="12" name="Freeform 12"/>
          <p:cNvSpPr/>
          <p:nvPr/>
        </p:nvSpPr>
        <p:spPr>
          <a:xfrm>
            <a:off x="7471275" y="7089556"/>
            <a:ext cx="2617778" cy="2617778"/>
          </a:xfrm>
          <a:custGeom>
            <a:avLst/>
            <a:gdLst/>
            <a:ahLst/>
            <a:cxnLst/>
            <a:rect l="l" t="t" r="r" b="b"/>
            <a:pathLst>
              <a:path w="2617778" h="2617778">
                <a:moveTo>
                  <a:pt x="0" y="0"/>
                </a:moveTo>
                <a:lnTo>
                  <a:pt x="2617778" y="0"/>
                </a:lnTo>
                <a:lnTo>
                  <a:pt x="2617778" y="2617778"/>
                </a:lnTo>
                <a:lnTo>
                  <a:pt x="0" y="26177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TextBox 13"/>
          <p:cNvSpPr txBox="1"/>
          <p:nvPr/>
        </p:nvSpPr>
        <p:spPr>
          <a:xfrm>
            <a:off x="10475853" y="7170749"/>
            <a:ext cx="7026894" cy="614934"/>
          </a:xfrm>
          <a:prstGeom prst="rect">
            <a:avLst/>
          </a:prstGeom>
        </p:spPr>
        <p:txBody>
          <a:bodyPr lIns="0" tIns="0" rIns="0" bIns="0" rtlCol="0" anchor="t">
            <a:spAutoFit/>
          </a:bodyPr>
          <a:lstStyle/>
          <a:p>
            <a:pPr>
              <a:lnSpc>
                <a:spcPts val="5688"/>
              </a:lnSpc>
            </a:pPr>
            <a:r>
              <a:rPr lang="en-US" sz="2400">
                <a:solidFill>
                  <a:srgbClr val="000000"/>
                </a:solidFill>
                <a:latin typeface="Canva Sans Bold"/>
              </a:rPr>
              <a:t>Emotional states when disclosing the trauma </a:t>
            </a:r>
          </a:p>
        </p:txBody>
      </p:sp>
      <p:sp>
        <p:nvSpPr>
          <p:cNvPr id="14" name="TextBox 14"/>
          <p:cNvSpPr txBox="1"/>
          <p:nvPr/>
        </p:nvSpPr>
        <p:spPr>
          <a:xfrm>
            <a:off x="7790625" y="7761838"/>
            <a:ext cx="1942499" cy="1012190"/>
          </a:xfrm>
          <a:prstGeom prst="rect">
            <a:avLst/>
          </a:prstGeom>
        </p:spPr>
        <p:txBody>
          <a:bodyPr lIns="0" tIns="0" rIns="0" bIns="0" rtlCol="0" anchor="t">
            <a:spAutoFit/>
          </a:bodyPr>
          <a:lstStyle/>
          <a:p>
            <a:pPr algn="ctr">
              <a:lnSpc>
                <a:spcPts val="4059"/>
              </a:lnSpc>
            </a:pPr>
            <a:r>
              <a:rPr lang="en-US" sz="2899">
                <a:solidFill>
                  <a:srgbClr val="FFFFFF"/>
                </a:solidFill>
                <a:latin typeface="Canva Sans Bold"/>
              </a:rPr>
              <a:t>Emotional reactions</a:t>
            </a:r>
          </a:p>
        </p:txBody>
      </p:sp>
      <p:sp>
        <p:nvSpPr>
          <p:cNvPr id="15" name="TextBox 15"/>
          <p:cNvSpPr txBox="1"/>
          <p:nvPr/>
        </p:nvSpPr>
        <p:spPr>
          <a:xfrm>
            <a:off x="10132670" y="7793036"/>
            <a:ext cx="7499176" cy="614934"/>
          </a:xfrm>
          <a:prstGeom prst="rect">
            <a:avLst/>
          </a:prstGeom>
        </p:spPr>
        <p:txBody>
          <a:bodyPr lIns="0" tIns="0" rIns="0" bIns="0" rtlCol="0" anchor="t">
            <a:spAutoFit/>
          </a:bodyPr>
          <a:lstStyle/>
          <a:p>
            <a:pPr algn="ctr">
              <a:lnSpc>
                <a:spcPts val="5688"/>
              </a:lnSpc>
            </a:pPr>
            <a:r>
              <a:rPr lang="en-US" sz="2400">
                <a:solidFill>
                  <a:srgbClr val="000000"/>
                </a:solidFill>
                <a:latin typeface="Canva Sans Italics"/>
              </a:rPr>
              <a:t>Average item score = 1.12</a:t>
            </a:r>
          </a:p>
        </p:txBody>
      </p:sp>
      <p:grpSp>
        <p:nvGrpSpPr>
          <p:cNvPr id="16" name="Group 16"/>
          <p:cNvGrpSpPr/>
          <p:nvPr/>
        </p:nvGrpSpPr>
        <p:grpSpPr>
          <a:xfrm>
            <a:off x="8486544" y="3708801"/>
            <a:ext cx="8808065" cy="2135777"/>
            <a:chOff x="0" y="0"/>
            <a:chExt cx="2319820" cy="562509"/>
          </a:xfrm>
        </p:grpSpPr>
        <p:sp>
          <p:nvSpPr>
            <p:cNvPr id="17" name="Freeform 17"/>
            <p:cNvSpPr/>
            <p:nvPr/>
          </p:nvSpPr>
          <p:spPr>
            <a:xfrm>
              <a:off x="0" y="0"/>
              <a:ext cx="2319820" cy="562509"/>
            </a:xfrm>
            <a:custGeom>
              <a:avLst/>
              <a:gdLst/>
              <a:ahLst/>
              <a:cxnLst/>
              <a:rect l="l" t="t" r="r" b="b"/>
              <a:pathLst>
                <a:path w="2319820" h="562509">
                  <a:moveTo>
                    <a:pt x="44827" y="0"/>
                  </a:moveTo>
                  <a:lnTo>
                    <a:pt x="2274993" y="0"/>
                  </a:lnTo>
                  <a:cubicBezTo>
                    <a:pt x="2299750" y="0"/>
                    <a:pt x="2319820" y="20070"/>
                    <a:pt x="2319820" y="44827"/>
                  </a:cubicBezTo>
                  <a:lnTo>
                    <a:pt x="2319820" y="517682"/>
                  </a:lnTo>
                  <a:cubicBezTo>
                    <a:pt x="2319820" y="542440"/>
                    <a:pt x="2299750" y="562509"/>
                    <a:pt x="2274993" y="562509"/>
                  </a:cubicBezTo>
                  <a:lnTo>
                    <a:pt x="44827" y="562509"/>
                  </a:lnTo>
                  <a:cubicBezTo>
                    <a:pt x="20070" y="562509"/>
                    <a:pt x="0" y="542440"/>
                    <a:pt x="0" y="517682"/>
                  </a:cubicBezTo>
                  <a:lnTo>
                    <a:pt x="0" y="44827"/>
                  </a:lnTo>
                  <a:cubicBezTo>
                    <a:pt x="0" y="20070"/>
                    <a:pt x="20070" y="0"/>
                    <a:pt x="44827" y="0"/>
                  </a:cubicBezTo>
                  <a:close/>
                </a:path>
              </a:pathLst>
            </a:custGeom>
            <a:solidFill>
              <a:srgbClr val="78AFBB">
                <a:alpha val="45882"/>
              </a:srgbClr>
            </a:solidFill>
          </p:spPr>
        </p:sp>
        <p:sp>
          <p:nvSpPr>
            <p:cNvPr id="18" name="TextBox 18"/>
            <p:cNvSpPr txBox="1"/>
            <p:nvPr/>
          </p:nvSpPr>
          <p:spPr>
            <a:xfrm>
              <a:off x="0" y="-28575"/>
              <a:ext cx="2319820" cy="591084"/>
            </a:xfrm>
            <a:prstGeom prst="rect">
              <a:avLst/>
            </a:prstGeom>
          </p:spPr>
          <p:txBody>
            <a:bodyPr lIns="50800" tIns="50800" rIns="50800" bIns="50800" rtlCol="0" anchor="ctr"/>
            <a:lstStyle/>
            <a:p>
              <a:pPr algn="ctr">
                <a:lnSpc>
                  <a:spcPts val="2380"/>
                </a:lnSpc>
              </a:pPr>
              <a:endParaRPr/>
            </a:p>
          </p:txBody>
        </p:sp>
      </p:grpSp>
      <p:sp>
        <p:nvSpPr>
          <p:cNvPr id="19" name="TextBox 19"/>
          <p:cNvSpPr txBox="1"/>
          <p:nvPr/>
        </p:nvSpPr>
        <p:spPr>
          <a:xfrm>
            <a:off x="10144915" y="3688337"/>
            <a:ext cx="7499176" cy="601218"/>
          </a:xfrm>
          <a:prstGeom prst="rect">
            <a:avLst/>
          </a:prstGeom>
        </p:spPr>
        <p:txBody>
          <a:bodyPr lIns="0" tIns="0" rIns="0" bIns="0" rtlCol="0" anchor="t">
            <a:spAutoFit/>
          </a:bodyPr>
          <a:lstStyle/>
          <a:p>
            <a:pPr>
              <a:lnSpc>
                <a:spcPts val="5451"/>
              </a:lnSpc>
            </a:pPr>
            <a:r>
              <a:rPr lang="en-US" sz="2300">
                <a:solidFill>
                  <a:srgbClr val="000000"/>
                </a:solidFill>
                <a:latin typeface="Canva Sans Bold"/>
              </a:rPr>
              <a:t>Feeling of need to tell others about the trauma</a:t>
            </a:r>
          </a:p>
        </p:txBody>
      </p:sp>
      <p:sp>
        <p:nvSpPr>
          <p:cNvPr id="20" name="TextBox 20"/>
          <p:cNvSpPr txBox="1"/>
          <p:nvPr/>
        </p:nvSpPr>
        <p:spPr>
          <a:xfrm>
            <a:off x="7853922" y="4124923"/>
            <a:ext cx="1942499" cy="763270"/>
          </a:xfrm>
          <a:prstGeom prst="rect">
            <a:avLst/>
          </a:prstGeom>
        </p:spPr>
        <p:txBody>
          <a:bodyPr lIns="0" tIns="0" rIns="0" bIns="0" rtlCol="0" anchor="t">
            <a:spAutoFit/>
          </a:bodyPr>
          <a:lstStyle/>
          <a:p>
            <a:pPr algn="ctr">
              <a:lnSpc>
                <a:spcPts val="3080"/>
              </a:lnSpc>
            </a:pPr>
            <a:r>
              <a:rPr lang="en-US" sz="2200">
                <a:solidFill>
                  <a:srgbClr val="FFFFFF"/>
                </a:solidFill>
                <a:latin typeface="Canva Sans Bold"/>
              </a:rPr>
              <a:t>Urge to </a:t>
            </a:r>
          </a:p>
          <a:p>
            <a:pPr algn="ctr">
              <a:lnSpc>
                <a:spcPts val="3080"/>
              </a:lnSpc>
            </a:pPr>
            <a:r>
              <a:rPr lang="en-US" sz="2200">
                <a:solidFill>
                  <a:srgbClr val="FFFFFF"/>
                </a:solidFill>
                <a:latin typeface="Canva Sans Bold"/>
              </a:rPr>
              <a:t>talk</a:t>
            </a:r>
          </a:p>
        </p:txBody>
      </p:sp>
      <p:sp>
        <p:nvSpPr>
          <p:cNvPr id="21" name="TextBox 21"/>
          <p:cNvSpPr txBox="1"/>
          <p:nvPr/>
        </p:nvSpPr>
        <p:spPr>
          <a:xfrm>
            <a:off x="9856518" y="4347493"/>
            <a:ext cx="7438091" cy="601218"/>
          </a:xfrm>
          <a:prstGeom prst="rect">
            <a:avLst/>
          </a:prstGeom>
        </p:spPr>
        <p:txBody>
          <a:bodyPr lIns="0" tIns="0" rIns="0" bIns="0" rtlCol="0" anchor="t">
            <a:spAutoFit/>
          </a:bodyPr>
          <a:lstStyle/>
          <a:p>
            <a:pPr algn="ctr">
              <a:lnSpc>
                <a:spcPts val="5451"/>
              </a:lnSpc>
            </a:pPr>
            <a:r>
              <a:rPr lang="en-US" sz="2300">
                <a:solidFill>
                  <a:srgbClr val="000000"/>
                </a:solidFill>
                <a:latin typeface="Canva Sans Italics"/>
              </a:rPr>
              <a:t>Average item score = 1.03</a:t>
            </a:r>
          </a:p>
        </p:txBody>
      </p:sp>
      <p:grpSp>
        <p:nvGrpSpPr>
          <p:cNvPr id="22" name="Group 22"/>
          <p:cNvGrpSpPr/>
          <p:nvPr/>
        </p:nvGrpSpPr>
        <p:grpSpPr>
          <a:xfrm>
            <a:off x="9050023" y="808906"/>
            <a:ext cx="7701083" cy="1779942"/>
            <a:chOff x="0" y="0"/>
            <a:chExt cx="2028269" cy="468791"/>
          </a:xfrm>
        </p:grpSpPr>
        <p:sp>
          <p:nvSpPr>
            <p:cNvPr id="23" name="Freeform 23"/>
            <p:cNvSpPr/>
            <p:nvPr/>
          </p:nvSpPr>
          <p:spPr>
            <a:xfrm>
              <a:off x="0" y="0"/>
              <a:ext cx="2028269" cy="468791"/>
            </a:xfrm>
            <a:custGeom>
              <a:avLst/>
              <a:gdLst/>
              <a:ahLst/>
              <a:cxnLst/>
              <a:rect l="l" t="t" r="r" b="b"/>
              <a:pathLst>
                <a:path w="2028269" h="468791">
                  <a:moveTo>
                    <a:pt x="51270" y="0"/>
                  </a:moveTo>
                  <a:lnTo>
                    <a:pt x="1976998" y="0"/>
                  </a:lnTo>
                  <a:cubicBezTo>
                    <a:pt x="1990596" y="0"/>
                    <a:pt x="2003637" y="5402"/>
                    <a:pt x="2013252" y="15017"/>
                  </a:cubicBezTo>
                  <a:cubicBezTo>
                    <a:pt x="2022867" y="24632"/>
                    <a:pt x="2028269" y="37673"/>
                    <a:pt x="2028269" y="51270"/>
                  </a:cubicBezTo>
                  <a:lnTo>
                    <a:pt x="2028269" y="417521"/>
                  </a:lnTo>
                  <a:cubicBezTo>
                    <a:pt x="2028269" y="445837"/>
                    <a:pt x="2005314" y="468791"/>
                    <a:pt x="1976998" y="468791"/>
                  </a:cubicBezTo>
                  <a:lnTo>
                    <a:pt x="51270" y="468791"/>
                  </a:lnTo>
                  <a:cubicBezTo>
                    <a:pt x="37673" y="468791"/>
                    <a:pt x="24632" y="463389"/>
                    <a:pt x="15017" y="453774"/>
                  </a:cubicBezTo>
                  <a:cubicBezTo>
                    <a:pt x="5402" y="444159"/>
                    <a:pt x="0" y="431119"/>
                    <a:pt x="0" y="417521"/>
                  </a:cubicBezTo>
                  <a:lnTo>
                    <a:pt x="0" y="51270"/>
                  </a:lnTo>
                  <a:cubicBezTo>
                    <a:pt x="0" y="22955"/>
                    <a:pt x="22955" y="0"/>
                    <a:pt x="51270" y="0"/>
                  </a:cubicBezTo>
                  <a:close/>
                </a:path>
              </a:pathLst>
            </a:custGeom>
            <a:solidFill>
              <a:srgbClr val="78AFBB">
                <a:alpha val="45882"/>
              </a:srgbClr>
            </a:solidFill>
          </p:spPr>
        </p:sp>
        <p:sp>
          <p:nvSpPr>
            <p:cNvPr id="24" name="TextBox 24"/>
            <p:cNvSpPr txBox="1"/>
            <p:nvPr/>
          </p:nvSpPr>
          <p:spPr>
            <a:xfrm>
              <a:off x="0" y="-28575"/>
              <a:ext cx="2028269" cy="497366"/>
            </a:xfrm>
            <a:prstGeom prst="rect">
              <a:avLst/>
            </a:prstGeom>
          </p:spPr>
          <p:txBody>
            <a:bodyPr lIns="50800" tIns="50800" rIns="50800" bIns="50800" rtlCol="0" anchor="ctr"/>
            <a:lstStyle/>
            <a:p>
              <a:pPr algn="ctr">
                <a:lnSpc>
                  <a:spcPts val="2380"/>
                </a:lnSpc>
              </a:pPr>
              <a:endParaRPr/>
            </a:p>
          </p:txBody>
        </p:sp>
      </p:grpSp>
      <p:sp>
        <p:nvSpPr>
          <p:cNvPr id="25" name="Freeform 25"/>
          <p:cNvSpPr/>
          <p:nvPr/>
        </p:nvSpPr>
        <p:spPr>
          <a:xfrm>
            <a:off x="7934687" y="657800"/>
            <a:ext cx="2064882" cy="2064882"/>
          </a:xfrm>
          <a:custGeom>
            <a:avLst/>
            <a:gdLst/>
            <a:ahLst/>
            <a:cxnLst/>
            <a:rect l="l" t="t" r="r" b="b"/>
            <a:pathLst>
              <a:path w="2064882" h="2064882">
                <a:moveTo>
                  <a:pt x="0" y="0"/>
                </a:moveTo>
                <a:lnTo>
                  <a:pt x="2064882" y="0"/>
                </a:lnTo>
                <a:lnTo>
                  <a:pt x="2064882" y="2064882"/>
                </a:lnTo>
                <a:lnTo>
                  <a:pt x="0" y="206488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6" name="TextBox 26"/>
          <p:cNvSpPr txBox="1"/>
          <p:nvPr/>
        </p:nvSpPr>
        <p:spPr>
          <a:xfrm>
            <a:off x="10230187" y="778381"/>
            <a:ext cx="7499176" cy="577977"/>
          </a:xfrm>
          <a:prstGeom prst="rect">
            <a:avLst/>
          </a:prstGeom>
        </p:spPr>
        <p:txBody>
          <a:bodyPr lIns="0" tIns="0" rIns="0" bIns="0" rtlCol="0" anchor="t">
            <a:spAutoFit/>
          </a:bodyPr>
          <a:lstStyle/>
          <a:p>
            <a:pPr>
              <a:lnSpc>
                <a:spcPts val="5213"/>
              </a:lnSpc>
            </a:pPr>
            <a:r>
              <a:rPr lang="en-US" sz="2199">
                <a:solidFill>
                  <a:srgbClr val="000000"/>
                </a:solidFill>
                <a:latin typeface="Canva Sans Bold"/>
              </a:rPr>
              <a:t>Reluctance to tell others about the trauma</a:t>
            </a:r>
          </a:p>
        </p:txBody>
      </p:sp>
      <p:sp>
        <p:nvSpPr>
          <p:cNvPr id="27" name="TextBox 27"/>
          <p:cNvSpPr txBox="1"/>
          <p:nvPr/>
        </p:nvSpPr>
        <p:spPr>
          <a:xfrm>
            <a:off x="7772084" y="1233838"/>
            <a:ext cx="2390089" cy="905660"/>
          </a:xfrm>
          <a:prstGeom prst="rect">
            <a:avLst/>
          </a:prstGeom>
        </p:spPr>
        <p:txBody>
          <a:bodyPr lIns="0" tIns="0" rIns="0" bIns="0" rtlCol="0" anchor="t">
            <a:spAutoFit/>
          </a:bodyPr>
          <a:lstStyle/>
          <a:p>
            <a:pPr algn="ctr">
              <a:lnSpc>
                <a:spcPts val="3617"/>
              </a:lnSpc>
            </a:pPr>
            <a:r>
              <a:rPr lang="en-US" sz="2583">
                <a:solidFill>
                  <a:srgbClr val="FFFFFF"/>
                </a:solidFill>
                <a:latin typeface="Canva Sans Bold"/>
              </a:rPr>
              <a:t>Reluctance </a:t>
            </a:r>
          </a:p>
          <a:p>
            <a:pPr algn="ctr">
              <a:lnSpc>
                <a:spcPts val="3617"/>
              </a:lnSpc>
            </a:pPr>
            <a:r>
              <a:rPr lang="en-US" sz="2583">
                <a:solidFill>
                  <a:srgbClr val="FFFFFF"/>
                </a:solidFill>
                <a:latin typeface="Canva Sans Bold"/>
              </a:rPr>
              <a:t>to talk</a:t>
            </a:r>
          </a:p>
        </p:txBody>
      </p:sp>
      <p:sp>
        <p:nvSpPr>
          <p:cNvPr id="28" name="TextBox 28"/>
          <p:cNvSpPr txBox="1"/>
          <p:nvPr/>
        </p:nvSpPr>
        <p:spPr>
          <a:xfrm>
            <a:off x="9460125" y="1302430"/>
            <a:ext cx="7438091" cy="577977"/>
          </a:xfrm>
          <a:prstGeom prst="rect">
            <a:avLst/>
          </a:prstGeom>
        </p:spPr>
        <p:txBody>
          <a:bodyPr lIns="0" tIns="0" rIns="0" bIns="0" rtlCol="0" anchor="t">
            <a:spAutoFit/>
          </a:bodyPr>
          <a:lstStyle/>
          <a:p>
            <a:pPr algn="ctr">
              <a:lnSpc>
                <a:spcPts val="5213"/>
              </a:lnSpc>
            </a:pPr>
            <a:r>
              <a:rPr lang="en-US" sz="2199">
                <a:solidFill>
                  <a:srgbClr val="000000"/>
                </a:solidFill>
                <a:latin typeface="Canva Sans Italics"/>
              </a:rPr>
              <a:t>Average item score = 0.9</a:t>
            </a:r>
          </a:p>
        </p:txBody>
      </p:sp>
      <p:sp>
        <p:nvSpPr>
          <p:cNvPr id="29" name="TextBox 29"/>
          <p:cNvSpPr txBox="1"/>
          <p:nvPr/>
        </p:nvSpPr>
        <p:spPr>
          <a:xfrm>
            <a:off x="10466393" y="8857617"/>
            <a:ext cx="7272495" cy="389255"/>
          </a:xfrm>
          <a:prstGeom prst="rect">
            <a:avLst/>
          </a:prstGeom>
        </p:spPr>
        <p:txBody>
          <a:bodyPr lIns="0" tIns="0" rIns="0" bIns="0" rtlCol="0" anchor="t">
            <a:spAutoFit/>
          </a:bodyPr>
          <a:lstStyle/>
          <a:p>
            <a:pPr>
              <a:lnSpc>
                <a:spcPts val="3220"/>
              </a:lnSpc>
            </a:pPr>
            <a:r>
              <a:rPr lang="en-US" sz="2300">
                <a:solidFill>
                  <a:srgbClr val="77926E"/>
                </a:solidFill>
                <a:latin typeface="Canva Sans Bold"/>
              </a:rPr>
              <a:t>Cronbach’s ɑ = .88 </a:t>
            </a:r>
            <a:r>
              <a:rPr lang="en-US" sz="2300">
                <a:solidFill>
                  <a:srgbClr val="77926E"/>
                </a:solidFill>
                <a:latin typeface="Canva Sans"/>
              </a:rPr>
              <a:t>(good internal consistency)</a:t>
            </a:r>
          </a:p>
        </p:txBody>
      </p:sp>
      <p:sp>
        <p:nvSpPr>
          <p:cNvPr id="30" name="Freeform 30"/>
          <p:cNvSpPr/>
          <p:nvPr/>
        </p:nvSpPr>
        <p:spPr>
          <a:xfrm>
            <a:off x="7653158" y="3703757"/>
            <a:ext cx="2261849" cy="2261849"/>
          </a:xfrm>
          <a:custGeom>
            <a:avLst/>
            <a:gdLst/>
            <a:ahLst/>
            <a:cxnLst/>
            <a:rect l="l" t="t" r="r" b="b"/>
            <a:pathLst>
              <a:path w="2261849" h="2261849">
                <a:moveTo>
                  <a:pt x="0" y="0"/>
                </a:moveTo>
                <a:lnTo>
                  <a:pt x="2261850" y="0"/>
                </a:lnTo>
                <a:lnTo>
                  <a:pt x="2261850" y="2261849"/>
                </a:lnTo>
                <a:lnTo>
                  <a:pt x="0" y="226184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1" name="TextBox 31"/>
          <p:cNvSpPr txBox="1"/>
          <p:nvPr/>
        </p:nvSpPr>
        <p:spPr>
          <a:xfrm>
            <a:off x="7929088" y="4423894"/>
            <a:ext cx="1678385" cy="882337"/>
          </a:xfrm>
          <a:prstGeom prst="rect">
            <a:avLst/>
          </a:prstGeom>
        </p:spPr>
        <p:txBody>
          <a:bodyPr lIns="0" tIns="0" rIns="0" bIns="0" rtlCol="0" anchor="t">
            <a:spAutoFit/>
          </a:bodyPr>
          <a:lstStyle/>
          <a:p>
            <a:pPr algn="ctr">
              <a:lnSpc>
                <a:spcPts val="3507"/>
              </a:lnSpc>
            </a:pPr>
            <a:r>
              <a:rPr lang="en-US" sz="2505">
                <a:solidFill>
                  <a:srgbClr val="FFFFFF"/>
                </a:solidFill>
                <a:latin typeface="Canva Sans Bold"/>
              </a:rPr>
              <a:t>Urge to talk</a:t>
            </a:r>
          </a:p>
        </p:txBody>
      </p:sp>
      <p:sp>
        <p:nvSpPr>
          <p:cNvPr id="32" name="TextBox 32"/>
          <p:cNvSpPr txBox="1"/>
          <p:nvPr/>
        </p:nvSpPr>
        <p:spPr>
          <a:xfrm>
            <a:off x="9971220" y="5230954"/>
            <a:ext cx="7767669" cy="372745"/>
          </a:xfrm>
          <a:prstGeom prst="rect">
            <a:avLst/>
          </a:prstGeom>
        </p:spPr>
        <p:txBody>
          <a:bodyPr lIns="0" tIns="0" rIns="0" bIns="0" rtlCol="0" anchor="t">
            <a:spAutoFit/>
          </a:bodyPr>
          <a:lstStyle/>
          <a:p>
            <a:pPr>
              <a:lnSpc>
                <a:spcPts val="3079"/>
              </a:lnSpc>
            </a:pPr>
            <a:r>
              <a:rPr lang="en-US" sz="2199">
                <a:solidFill>
                  <a:srgbClr val="A8921C"/>
                </a:solidFill>
                <a:latin typeface="Canva Sans Bold"/>
              </a:rPr>
              <a:t>Cronbach’s ɑ = .78 </a:t>
            </a:r>
            <a:r>
              <a:rPr lang="en-US" sz="2199">
                <a:solidFill>
                  <a:srgbClr val="A8921C"/>
                </a:solidFill>
                <a:latin typeface="Canva Sans"/>
              </a:rPr>
              <a:t>(acceptable internal consistency)</a:t>
            </a:r>
          </a:p>
        </p:txBody>
      </p:sp>
      <p:sp>
        <p:nvSpPr>
          <p:cNvPr id="33" name="TextBox 33"/>
          <p:cNvSpPr txBox="1"/>
          <p:nvPr/>
        </p:nvSpPr>
        <p:spPr>
          <a:xfrm>
            <a:off x="9971220" y="2082348"/>
            <a:ext cx="7767669" cy="349250"/>
          </a:xfrm>
          <a:prstGeom prst="rect">
            <a:avLst/>
          </a:prstGeom>
        </p:spPr>
        <p:txBody>
          <a:bodyPr lIns="0" tIns="0" rIns="0" bIns="0" rtlCol="0" anchor="t">
            <a:spAutoFit/>
          </a:bodyPr>
          <a:lstStyle/>
          <a:p>
            <a:pPr>
              <a:lnSpc>
                <a:spcPts val="2800"/>
              </a:lnSpc>
            </a:pPr>
            <a:r>
              <a:rPr lang="en-US" sz="2000">
                <a:solidFill>
                  <a:srgbClr val="A8921C"/>
                </a:solidFill>
                <a:latin typeface="Canva Sans Bold"/>
              </a:rPr>
              <a:t>Cronbach’s ɑ = .72 </a:t>
            </a:r>
            <a:r>
              <a:rPr lang="en-US" sz="2000">
                <a:solidFill>
                  <a:srgbClr val="A8921C"/>
                </a:solidFill>
                <a:latin typeface="Canva Sans"/>
              </a:rPr>
              <a:t>(acceptable internal consistency)</a:t>
            </a:r>
          </a:p>
        </p:txBody>
      </p:sp>
      <p:sp>
        <p:nvSpPr>
          <p:cNvPr id="34" name="AutoShape 34"/>
          <p:cNvSpPr/>
          <p:nvPr/>
        </p:nvSpPr>
        <p:spPr>
          <a:xfrm flipH="1">
            <a:off x="12890577" y="2588847"/>
            <a:ext cx="9988" cy="1119954"/>
          </a:xfrm>
          <a:prstGeom prst="line">
            <a:avLst/>
          </a:prstGeom>
          <a:ln w="38100" cap="flat">
            <a:solidFill>
              <a:srgbClr val="000000"/>
            </a:solidFill>
            <a:prstDash val="solid"/>
            <a:headEnd type="none" w="sm" len="sm"/>
            <a:tailEnd type="arrow" w="med" len="sm"/>
          </a:ln>
        </p:spPr>
      </p:sp>
      <p:sp>
        <p:nvSpPr>
          <p:cNvPr id="35" name="AutoShape 35"/>
          <p:cNvSpPr/>
          <p:nvPr/>
        </p:nvSpPr>
        <p:spPr>
          <a:xfrm>
            <a:off x="12890577" y="5844578"/>
            <a:ext cx="10230" cy="1320531"/>
          </a:xfrm>
          <a:prstGeom prst="line">
            <a:avLst/>
          </a:prstGeom>
          <a:ln w="38100" cap="flat">
            <a:solidFill>
              <a:srgbClr val="000000"/>
            </a:solidFill>
            <a:prstDash val="solid"/>
            <a:headEnd type="none" w="sm" len="sm"/>
            <a:tailEnd type="arrow" w="med" len="sm"/>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424" y="9456769"/>
            <a:ext cx="18316424" cy="830231"/>
            <a:chOff x="0" y="0"/>
            <a:chExt cx="4824079" cy="218662"/>
          </a:xfrm>
        </p:grpSpPr>
        <p:sp>
          <p:nvSpPr>
            <p:cNvPr id="3" name="Freeform 3"/>
            <p:cNvSpPr/>
            <p:nvPr/>
          </p:nvSpPr>
          <p:spPr>
            <a:xfrm>
              <a:off x="0" y="0"/>
              <a:ext cx="4824079" cy="218662"/>
            </a:xfrm>
            <a:custGeom>
              <a:avLst/>
              <a:gdLst/>
              <a:ahLst/>
              <a:cxnLst/>
              <a:rect l="l" t="t" r="r" b="b"/>
              <a:pathLst>
                <a:path w="4824079" h="218662">
                  <a:moveTo>
                    <a:pt x="0" y="0"/>
                  </a:moveTo>
                  <a:lnTo>
                    <a:pt x="4824079" y="0"/>
                  </a:lnTo>
                  <a:lnTo>
                    <a:pt x="4824079" y="218662"/>
                  </a:lnTo>
                  <a:lnTo>
                    <a:pt x="0" y="218662"/>
                  </a:lnTo>
                  <a:close/>
                </a:path>
              </a:pathLst>
            </a:custGeom>
            <a:solidFill>
              <a:srgbClr val="193E47">
                <a:alpha val="70980"/>
              </a:srgbClr>
            </a:solidFill>
            <a:ln cap="sq">
              <a:noFill/>
              <a:prstDash val="solid"/>
              <a:miter/>
            </a:ln>
          </p:spPr>
        </p:sp>
        <p:sp>
          <p:nvSpPr>
            <p:cNvPr id="4" name="TextBox 4"/>
            <p:cNvSpPr txBox="1"/>
            <p:nvPr/>
          </p:nvSpPr>
          <p:spPr>
            <a:xfrm>
              <a:off x="0" y="-38100"/>
              <a:ext cx="4824079" cy="25676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Freeform 5"/>
          <p:cNvSpPr/>
          <p:nvPr/>
        </p:nvSpPr>
        <p:spPr>
          <a:xfrm>
            <a:off x="-28424" y="9513551"/>
            <a:ext cx="18316424" cy="2043451"/>
          </a:xfrm>
          <a:custGeom>
            <a:avLst/>
            <a:gdLst/>
            <a:ahLst/>
            <a:cxnLst/>
            <a:rect l="l" t="t" r="r" b="b"/>
            <a:pathLst>
              <a:path w="18316424" h="2043451">
                <a:moveTo>
                  <a:pt x="0" y="0"/>
                </a:moveTo>
                <a:lnTo>
                  <a:pt x="18316424" y="0"/>
                </a:lnTo>
                <a:lnTo>
                  <a:pt x="18316424" y="2043452"/>
                </a:lnTo>
                <a:lnTo>
                  <a:pt x="0" y="2043452"/>
                </a:lnTo>
                <a:lnTo>
                  <a:pt x="0" y="0"/>
                </a:lnTo>
                <a:close/>
              </a:path>
            </a:pathLst>
          </a:custGeom>
          <a:blipFill>
            <a:blip r:embed="rId3"/>
            <a:stretch>
              <a:fillRect t="-101310" r="-163790" b="-50252"/>
            </a:stretch>
          </a:blipFill>
        </p:spPr>
      </p:sp>
      <p:sp>
        <p:nvSpPr>
          <p:cNvPr id="6" name="Freeform 6"/>
          <p:cNvSpPr/>
          <p:nvPr/>
        </p:nvSpPr>
        <p:spPr>
          <a:xfrm>
            <a:off x="245303" y="9523075"/>
            <a:ext cx="3927144" cy="678568"/>
          </a:xfrm>
          <a:custGeom>
            <a:avLst/>
            <a:gdLst/>
            <a:ahLst/>
            <a:cxnLst/>
            <a:rect l="l" t="t" r="r" b="b"/>
            <a:pathLst>
              <a:path w="3927144" h="678568">
                <a:moveTo>
                  <a:pt x="0" y="0"/>
                </a:moveTo>
                <a:lnTo>
                  <a:pt x="3927144" y="0"/>
                </a:lnTo>
                <a:lnTo>
                  <a:pt x="3927144" y="678568"/>
                </a:lnTo>
                <a:lnTo>
                  <a:pt x="0" y="678568"/>
                </a:lnTo>
                <a:lnTo>
                  <a:pt x="0" y="0"/>
                </a:lnTo>
                <a:close/>
              </a:path>
            </a:pathLst>
          </a:custGeom>
          <a:blipFill>
            <a:blip r:embed="rId4"/>
            <a:stretch>
              <a:fillRect/>
            </a:stretch>
          </a:blipFill>
        </p:spPr>
      </p:sp>
      <p:grpSp>
        <p:nvGrpSpPr>
          <p:cNvPr id="7" name="Group 7"/>
          <p:cNvGrpSpPr/>
          <p:nvPr/>
        </p:nvGrpSpPr>
        <p:grpSpPr>
          <a:xfrm>
            <a:off x="352061" y="428191"/>
            <a:ext cx="17583878" cy="1259945"/>
            <a:chOff x="0" y="0"/>
            <a:chExt cx="4631145" cy="331837"/>
          </a:xfrm>
        </p:grpSpPr>
        <p:sp>
          <p:nvSpPr>
            <p:cNvPr id="8" name="Freeform 8"/>
            <p:cNvSpPr/>
            <p:nvPr/>
          </p:nvSpPr>
          <p:spPr>
            <a:xfrm>
              <a:off x="0" y="0"/>
              <a:ext cx="4631145" cy="331837"/>
            </a:xfrm>
            <a:custGeom>
              <a:avLst/>
              <a:gdLst/>
              <a:ahLst/>
              <a:cxnLst/>
              <a:rect l="l" t="t" r="r" b="b"/>
              <a:pathLst>
                <a:path w="4631145" h="331837">
                  <a:moveTo>
                    <a:pt x="22455" y="0"/>
                  </a:moveTo>
                  <a:lnTo>
                    <a:pt x="4608690" y="0"/>
                  </a:lnTo>
                  <a:cubicBezTo>
                    <a:pt x="4621092" y="0"/>
                    <a:pt x="4631145" y="10053"/>
                    <a:pt x="4631145" y="22455"/>
                  </a:cubicBezTo>
                  <a:lnTo>
                    <a:pt x="4631145" y="309383"/>
                  </a:lnTo>
                  <a:cubicBezTo>
                    <a:pt x="4631145" y="315338"/>
                    <a:pt x="4628779" y="321050"/>
                    <a:pt x="4624568" y="325261"/>
                  </a:cubicBezTo>
                  <a:cubicBezTo>
                    <a:pt x="4620357" y="329472"/>
                    <a:pt x="4614645" y="331837"/>
                    <a:pt x="4608690" y="331837"/>
                  </a:cubicBezTo>
                  <a:lnTo>
                    <a:pt x="22455" y="331837"/>
                  </a:lnTo>
                  <a:cubicBezTo>
                    <a:pt x="16499" y="331837"/>
                    <a:pt x="10788" y="329472"/>
                    <a:pt x="6577" y="325261"/>
                  </a:cubicBezTo>
                  <a:cubicBezTo>
                    <a:pt x="2366" y="321050"/>
                    <a:pt x="0" y="315338"/>
                    <a:pt x="0" y="309383"/>
                  </a:cubicBezTo>
                  <a:lnTo>
                    <a:pt x="0" y="22455"/>
                  </a:lnTo>
                  <a:cubicBezTo>
                    <a:pt x="0" y="16499"/>
                    <a:pt x="2366" y="10788"/>
                    <a:pt x="6577" y="6577"/>
                  </a:cubicBezTo>
                  <a:cubicBezTo>
                    <a:pt x="10788" y="2366"/>
                    <a:pt x="16499" y="0"/>
                    <a:pt x="22455" y="0"/>
                  </a:cubicBezTo>
                  <a:close/>
                </a:path>
              </a:pathLst>
            </a:custGeom>
            <a:solidFill>
              <a:srgbClr val="78AFBB">
                <a:alpha val="45882"/>
              </a:srgbClr>
            </a:solidFill>
          </p:spPr>
        </p:sp>
        <p:sp>
          <p:nvSpPr>
            <p:cNvPr id="9" name="TextBox 9"/>
            <p:cNvSpPr txBox="1"/>
            <p:nvPr/>
          </p:nvSpPr>
          <p:spPr>
            <a:xfrm>
              <a:off x="0" y="-28575"/>
              <a:ext cx="4631145" cy="360412"/>
            </a:xfrm>
            <a:prstGeom prst="rect">
              <a:avLst/>
            </a:prstGeom>
          </p:spPr>
          <p:txBody>
            <a:bodyPr lIns="50800" tIns="50800" rIns="50800" bIns="50800" rtlCol="0" anchor="ctr"/>
            <a:lstStyle/>
            <a:p>
              <a:pPr algn="ctr">
                <a:lnSpc>
                  <a:spcPts val="2380"/>
                </a:lnSpc>
              </a:pPr>
              <a:endParaRPr/>
            </a:p>
          </p:txBody>
        </p:sp>
      </p:grpSp>
      <p:sp>
        <p:nvSpPr>
          <p:cNvPr id="10" name="Freeform 10"/>
          <p:cNvSpPr/>
          <p:nvPr/>
        </p:nvSpPr>
        <p:spPr>
          <a:xfrm>
            <a:off x="626373" y="513541"/>
            <a:ext cx="1073089" cy="1073089"/>
          </a:xfrm>
          <a:custGeom>
            <a:avLst/>
            <a:gdLst/>
            <a:ahLst/>
            <a:cxnLst/>
            <a:rect l="l" t="t" r="r" b="b"/>
            <a:pathLst>
              <a:path w="1073089" h="1073089">
                <a:moveTo>
                  <a:pt x="0" y="0"/>
                </a:moveTo>
                <a:lnTo>
                  <a:pt x="1073090" y="0"/>
                </a:lnTo>
                <a:lnTo>
                  <a:pt x="1073090" y="1073089"/>
                </a:lnTo>
                <a:lnTo>
                  <a:pt x="0" y="107308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11" name="Group 11"/>
          <p:cNvGrpSpPr/>
          <p:nvPr/>
        </p:nvGrpSpPr>
        <p:grpSpPr>
          <a:xfrm>
            <a:off x="245303" y="1951816"/>
            <a:ext cx="17583878" cy="1792281"/>
            <a:chOff x="0" y="0"/>
            <a:chExt cx="4631145" cy="472041"/>
          </a:xfrm>
        </p:grpSpPr>
        <p:sp>
          <p:nvSpPr>
            <p:cNvPr id="12" name="Freeform 12"/>
            <p:cNvSpPr/>
            <p:nvPr/>
          </p:nvSpPr>
          <p:spPr>
            <a:xfrm>
              <a:off x="0" y="0"/>
              <a:ext cx="4631145" cy="472041"/>
            </a:xfrm>
            <a:custGeom>
              <a:avLst/>
              <a:gdLst/>
              <a:ahLst/>
              <a:cxnLst/>
              <a:rect l="l" t="t" r="r" b="b"/>
              <a:pathLst>
                <a:path w="4631145" h="472041">
                  <a:moveTo>
                    <a:pt x="22455" y="0"/>
                  </a:moveTo>
                  <a:lnTo>
                    <a:pt x="4608690" y="0"/>
                  </a:lnTo>
                  <a:cubicBezTo>
                    <a:pt x="4621092" y="0"/>
                    <a:pt x="4631145" y="10053"/>
                    <a:pt x="4631145" y="22455"/>
                  </a:cubicBezTo>
                  <a:lnTo>
                    <a:pt x="4631145" y="449587"/>
                  </a:lnTo>
                  <a:cubicBezTo>
                    <a:pt x="4631145" y="455542"/>
                    <a:pt x="4628779" y="461253"/>
                    <a:pt x="4624568" y="465464"/>
                  </a:cubicBezTo>
                  <a:cubicBezTo>
                    <a:pt x="4620357" y="469675"/>
                    <a:pt x="4614645" y="472041"/>
                    <a:pt x="4608690" y="472041"/>
                  </a:cubicBezTo>
                  <a:lnTo>
                    <a:pt x="22455" y="472041"/>
                  </a:lnTo>
                  <a:cubicBezTo>
                    <a:pt x="16499" y="472041"/>
                    <a:pt x="10788" y="469675"/>
                    <a:pt x="6577" y="465464"/>
                  </a:cubicBezTo>
                  <a:cubicBezTo>
                    <a:pt x="2366" y="461253"/>
                    <a:pt x="0" y="455542"/>
                    <a:pt x="0" y="449587"/>
                  </a:cubicBezTo>
                  <a:lnTo>
                    <a:pt x="0" y="22455"/>
                  </a:lnTo>
                  <a:cubicBezTo>
                    <a:pt x="0" y="16499"/>
                    <a:pt x="2366" y="10788"/>
                    <a:pt x="6577" y="6577"/>
                  </a:cubicBezTo>
                  <a:cubicBezTo>
                    <a:pt x="10788" y="2366"/>
                    <a:pt x="16499" y="0"/>
                    <a:pt x="22455" y="0"/>
                  </a:cubicBezTo>
                  <a:close/>
                </a:path>
              </a:pathLst>
            </a:custGeom>
            <a:solidFill>
              <a:srgbClr val="78AFBB">
                <a:alpha val="45882"/>
              </a:srgbClr>
            </a:solidFill>
          </p:spPr>
        </p:sp>
        <p:sp>
          <p:nvSpPr>
            <p:cNvPr id="13" name="TextBox 13"/>
            <p:cNvSpPr txBox="1"/>
            <p:nvPr/>
          </p:nvSpPr>
          <p:spPr>
            <a:xfrm>
              <a:off x="0" y="-28575"/>
              <a:ext cx="4631145" cy="500616"/>
            </a:xfrm>
            <a:prstGeom prst="rect">
              <a:avLst/>
            </a:prstGeom>
          </p:spPr>
          <p:txBody>
            <a:bodyPr lIns="50800" tIns="50800" rIns="50800" bIns="50800" rtlCol="0" anchor="ctr"/>
            <a:lstStyle/>
            <a:p>
              <a:pPr algn="ctr">
                <a:lnSpc>
                  <a:spcPts val="2380"/>
                </a:lnSpc>
              </a:pPr>
              <a:endParaRPr/>
            </a:p>
          </p:txBody>
        </p:sp>
      </p:grpSp>
      <p:sp>
        <p:nvSpPr>
          <p:cNvPr id="14" name="Freeform 14"/>
          <p:cNvSpPr/>
          <p:nvPr/>
        </p:nvSpPr>
        <p:spPr>
          <a:xfrm>
            <a:off x="16274268" y="2245815"/>
            <a:ext cx="1362526" cy="1149631"/>
          </a:xfrm>
          <a:custGeom>
            <a:avLst/>
            <a:gdLst/>
            <a:ahLst/>
            <a:cxnLst/>
            <a:rect l="l" t="t" r="r" b="b"/>
            <a:pathLst>
              <a:path w="1362526" h="1149631">
                <a:moveTo>
                  <a:pt x="0" y="0"/>
                </a:moveTo>
                <a:lnTo>
                  <a:pt x="1362526" y="0"/>
                </a:lnTo>
                <a:lnTo>
                  <a:pt x="1362526" y="1149632"/>
                </a:lnTo>
                <a:lnTo>
                  <a:pt x="0" y="114963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pSp>
        <p:nvGrpSpPr>
          <p:cNvPr id="15" name="Group 15"/>
          <p:cNvGrpSpPr/>
          <p:nvPr/>
        </p:nvGrpSpPr>
        <p:grpSpPr>
          <a:xfrm>
            <a:off x="245303" y="6031679"/>
            <a:ext cx="17583878" cy="1515590"/>
            <a:chOff x="0" y="0"/>
            <a:chExt cx="4631145" cy="399168"/>
          </a:xfrm>
        </p:grpSpPr>
        <p:sp>
          <p:nvSpPr>
            <p:cNvPr id="16" name="Freeform 16"/>
            <p:cNvSpPr/>
            <p:nvPr/>
          </p:nvSpPr>
          <p:spPr>
            <a:xfrm>
              <a:off x="0" y="0"/>
              <a:ext cx="4631145" cy="399168"/>
            </a:xfrm>
            <a:custGeom>
              <a:avLst/>
              <a:gdLst/>
              <a:ahLst/>
              <a:cxnLst/>
              <a:rect l="l" t="t" r="r" b="b"/>
              <a:pathLst>
                <a:path w="4631145" h="399168">
                  <a:moveTo>
                    <a:pt x="22455" y="0"/>
                  </a:moveTo>
                  <a:lnTo>
                    <a:pt x="4608690" y="0"/>
                  </a:lnTo>
                  <a:cubicBezTo>
                    <a:pt x="4621092" y="0"/>
                    <a:pt x="4631145" y="10053"/>
                    <a:pt x="4631145" y="22455"/>
                  </a:cubicBezTo>
                  <a:lnTo>
                    <a:pt x="4631145" y="376713"/>
                  </a:lnTo>
                  <a:cubicBezTo>
                    <a:pt x="4631145" y="382668"/>
                    <a:pt x="4628779" y="388380"/>
                    <a:pt x="4624568" y="392591"/>
                  </a:cubicBezTo>
                  <a:cubicBezTo>
                    <a:pt x="4620357" y="396802"/>
                    <a:pt x="4614645" y="399168"/>
                    <a:pt x="4608690" y="399168"/>
                  </a:cubicBezTo>
                  <a:lnTo>
                    <a:pt x="22455" y="399168"/>
                  </a:lnTo>
                  <a:cubicBezTo>
                    <a:pt x="16499" y="399168"/>
                    <a:pt x="10788" y="396802"/>
                    <a:pt x="6577" y="392591"/>
                  </a:cubicBezTo>
                  <a:cubicBezTo>
                    <a:pt x="2366" y="388380"/>
                    <a:pt x="0" y="382668"/>
                    <a:pt x="0" y="376713"/>
                  </a:cubicBezTo>
                  <a:lnTo>
                    <a:pt x="0" y="22455"/>
                  </a:lnTo>
                  <a:cubicBezTo>
                    <a:pt x="0" y="16499"/>
                    <a:pt x="2366" y="10788"/>
                    <a:pt x="6577" y="6577"/>
                  </a:cubicBezTo>
                  <a:cubicBezTo>
                    <a:pt x="10788" y="2366"/>
                    <a:pt x="16499" y="0"/>
                    <a:pt x="22455" y="0"/>
                  </a:cubicBezTo>
                  <a:close/>
                </a:path>
              </a:pathLst>
            </a:custGeom>
            <a:solidFill>
              <a:srgbClr val="78AFBB">
                <a:alpha val="45882"/>
              </a:srgbClr>
            </a:solidFill>
          </p:spPr>
        </p:sp>
        <p:sp>
          <p:nvSpPr>
            <p:cNvPr id="17" name="TextBox 17"/>
            <p:cNvSpPr txBox="1"/>
            <p:nvPr/>
          </p:nvSpPr>
          <p:spPr>
            <a:xfrm>
              <a:off x="0" y="-28575"/>
              <a:ext cx="4631145" cy="427743"/>
            </a:xfrm>
            <a:prstGeom prst="rect">
              <a:avLst/>
            </a:prstGeom>
          </p:spPr>
          <p:txBody>
            <a:bodyPr lIns="50800" tIns="50800" rIns="50800" bIns="50800" rtlCol="0" anchor="ctr"/>
            <a:lstStyle/>
            <a:p>
              <a:pPr algn="ctr">
                <a:lnSpc>
                  <a:spcPts val="2380"/>
                </a:lnSpc>
              </a:pPr>
              <a:endParaRPr/>
            </a:p>
          </p:txBody>
        </p:sp>
      </p:grpSp>
      <p:grpSp>
        <p:nvGrpSpPr>
          <p:cNvPr id="18" name="Group 18"/>
          <p:cNvGrpSpPr/>
          <p:nvPr/>
        </p:nvGrpSpPr>
        <p:grpSpPr>
          <a:xfrm>
            <a:off x="291576" y="7794919"/>
            <a:ext cx="17491333" cy="1515590"/>
            <a:chOff x="0" y="0"/>
            <a:chExt cx="4606771" cy="399168"/>
          </a:xfrm>
        </p:grpSpPr>
        <p:sp>
          <p:nvSpPr>
            <p:cNvPr id="19" name="Freeform 19"/>
            <p:cNvSpPr/>
            <p:nvPr/>
          </p:nvSpPr>
          <p:spPr>
            <a:xfrm>
              <a:off x="0" y="0"/>
              <a:ext cx="4606771" cy="399168"/>
            </a:xfrm>
            <a:custGeom>
              <a:avLst/>
              <a:gdLst/>
              <a:ahLst/>
              <a:cxnLst/>
              <a:rect l="l" t="t" r="r" b="b"/>
              <a:pathLst>
                <a:path w="4606771" h="399168">
                  <a:moveTo>
                    <a:pt x="22573" y="0"/>
                  </a:moveTo>
                  <a:lnTo>
                    <a:pt x="4584197" y="0"/>
                  </a:lnTo>
                  <a:cubicBezTo>
                    <a:pt x="4596664" y="0"/>
                    <a:pt x="4606771" y="10106"/>
                    <a:pt x="4606771" y="22573"/>
                  </a:cubicBezTo>
                  <a:lnTo>
                    <a:pt x="4606771" y="376594"/>
                  </a:lnTo>
                  <a:cubicBezTo>
                    <a:pt x="4606771" y="389061"/>
                    <a:pt x="4596664" y="399168"/>
                    <a:pt x="4584197" y="399168"/>
                  </a:cubicBezTo>
                  <a:lnTo>
                    <a:pt x="22573" y="399168"/>
                  </a:lnTo>
                  <a:cubicBezTo>
                    <a:pt x="16587" y="399168"/>
                    <a:pt x="10845" y="396789"/>
                    <a:pt x="6612" y="392556"/>
                  </a:cubicBezTo>
                  <a:cubicBezTo>
                    <a:pt x="2378" y="388323"/>
                    <a:pt x="0" y="382581"/>
                    <a:pt x="0" y="376594"/>
                  </a:cubicBezTo>
                  <a:lnTo>
                    <a:pt x="0" y="22573"/>
                  </a:lnTo>
                  <a:cubicBezTo>
                    <a:pt x="0" y="10106"/>
                    <a:pt x="10106" y="0"/>
                    <a:pt x="22573" y="0"/>
                  </a:cubicBezTo>
                  <a:close/>
                </a:path>
              </a:pathLst>
            </a:custGeom>
            <a:solidFill>
              <a:srgbClr val="78AFBB">
                <a:alpha val="45882"/>
              </a:srgbClr>
            </a:solidFill>
          </p:spPr>
        </p:sp>
        <p:sp>
          <p:nvSpPr>
            <p:cNvPr id="20" name="TextBox 20"/>
            <p:cNvSpPr txBox="1"/>
            <p:nvPr/>
          </p:nvSpPr>
          <p:spPr>
            <a:xfrm>
              <a:off x="0" y="-28575"/>
              <a:ext cx="4606771" cy="427743"/>
            </a:xfrm>
            <a:prstGeom prst="rect">
              <a:avLst/>
            </a:prstGeom>
          </p:spPr>
          <p:txBody>
            <a:bodyPr lIns="50800" tIns="50800" rIns="50800" bIns="50800" rtlCol="0" anchor="ctr"/>
            <a:lstStyle/>
            <a:p>
              <a:pPr algn="ctr">
                <a:lnSpc>
                  <a:spcPts val="2380"/>
                </a:lnSpc>
              </a:pPr>
              <a:endParaRPr/>
            </a:p>
          </p:txBody>
        </p:sp>
      </p:grpSp>
      <p:sp>
        <p:nvSpPr>
          <p:cNvPr id="21" name="Freeform 21"/>
          <p:cNvSpPr/>
          <p:nvPr/>
        </p:nvSpPr>
        <p:spPr>
          <a:xfrm>
            <a:off x="457338" y="7888163"/>
            <a:ext cx="1370586" cy="1370586"/>
          </a:xfrm>
          <a:custGeom>
            <a:avLst/>
            <a:gdLst/>
            <a:ahLst/>
            <a:cxnLst/>
            <a:rect l="l" t="t" r="r" b="b"/>
            <a:pathLst>
              <a:path w="1370586" h="1370586">
                <a:moveTo>
                  <a:pt x="0" y="0"/>
                </a:moveTo>
                <a:lnTo>
                  <a:pt x="1370586" y="0"/>
                </a:lnTo>
                <a:lnTo>
                  <a:pt x="1370586" y="1370586"/>
                </a:lnTo>
                <a:lnTo>
                  <a:pt x="0" y="137058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2" name="TextBox 22"/>
          <p:cNvSpPr txBox="1"/>
          <p:nvPr/>
        </p:nvSpPr>
        <p:spPr>
          <a:xfrm>
            <a:off x="626373" y="2470923"/>
            <a:ext cx="16163967" cy="1406525"/>
          </a:xfrm>
          <a:prstGeom prst="rect">
            <a:avLst/>
          </a:prstGeom>
        </p:spPr>
        <p:txBody>
          <a:bodyPr lIns="0" tIns="0" rIns="0" bIns="0" rtlCol="0" anchor="t">
            <a:spAutoFit/>
          </a:bodyPr>
          <a:lstStyle/>
          <a:p>
            <a:pPr marL="431801" lvl="1" indent="-215900" algn="just">
              <a:lnSpc>
                <a:spcPts val="2800"/>
              </a:lnSpc>
              <a:buFont typeface="Arial"/>
              <a:buChar char="•"/>
            </a:pPr>
            <a:r>
              <a:rPr lang="en-US" sz="2000">
                <a:solidFill>
                  <a:srgbClr val="000000"/>
                </a:solidFill>
                <a:latin typeface="Canva Sans"/>
              </a:rPr>
              <a:t>Participants did </a:t>
            </a:r>
            <a:r>
              <a:rPr lang="en-US" sz="2000">
                <a:solidFill>
                  <a:srgbClr val="000000"/>
                </a:solidFill>
                <a:latin typeface="Canva Sans Bold"/>
              </a:rPr>
              <a:t>not</a:t>
            </a:r>
            <a:r>
              <a:rPr lang="en-US" sz="2000">
                <a:solidFill>
                  <a:srgbClr val="000000"/>
                </a:solidFill>
                <a:latin typeface="Canva Sans"/>
              </a:rPr>
              <a:t> endorse the belief that talking would not be of help, with lowest scores on ‘reluctance to talk’ items. </a:t>
            </a:r>
          </a:p>
          <a:p>
            <a:pPr marL="431801" lvl="1" indent="-215900" algn="just">
              <a:lnSpc>
                <a:spcPts val="2800"/>
              </a:lnSpc>
              <a:buFont typeface="Arial"/>
              <a:buChar char="•"/>
            </a:pPr>
            <a:r>
              <a:rPr lang="en-US" sz="2000">
                <a:solidFill>
                  <a:srgbClr val="000000"/>
                </a:solidFill>
                <a:latin typeface="Canva Sans"/>
              </a:rPr>
              <a:t>Value of talking for clarity of own understanding of the trauma and expression of emotions felt during the event recognised</a:t>
            </a:r>
          </a:p>
          <a:p>
            <a:pPr marL="431801" lvl="1" indent="-215900" algn="just">
              <a:lnSpc>
                <a:spcPts val="2800"/>
              </a:lnSpc>
              <a:buFont typeface="Arial"/>
              <a:buChar char="•"/>
            </a:pPr>
            <a:r>
              <a:rPr lang="en-US" sz="2000">
                <a:solidFill>
                  <a:srgbClr val="000000"/>
                </a:solidFill>
                <a:latin typeface="Canva Sans"/>
              </a:rPr>
              <a:t>Tendency to disagree that it is more comfortable to </a:t>
            </a:r>
            <a:r>
              <a:rPr lang="en-US" sz="2000">
                <a:solidFill>
                  <a:srgbClr val="000000"/>
                </a:solidFill>
                <a:latin typeface="Canva Sans Bold"/>
              </a:rPr>
              <a:t>not </a:t>
            </a:r>
            <a:r>
              <a:rPr lang="en-US" sz="2000">
                <a:solidFill>
                  <a:srgbClr val="000000"/>
                </a:solidFill>
                <a:latin typeface="Canva Sans"/>
              </a:rPr>
              <a:t>talk about the trauma</a:t>
            </a:r>
          </a:p>
          <a:p>
            <a:pPr algn="just">
              <a:lnSpc>
                <a:spcPts val="2800"/>
              </a:lnSpc>
            </a:pPr>
            <a:endParaRPr lang="en-US" sz="2000">
              <a:solidFill>
                <a:srgbClr val="000000"/>
              </a:solidFill>
              <a:latin typeface="Canva Sans"/>
            </a:endParaRPr>
          </a:p>
        </p:txBody>
      </p:sp>
      <p:sp>
        <p:nvSpPr>
          <p:cNvPr id="23" name="TextBox 23"/>
          <p:cNvSpPr txBox="1"/>
          <p:nvPr/>
        </p:nvSpPr>
        <p:spPr>
          <a:xfrm>
            <a:off x="1801918" y="659591"/>
            <a:ext cx="15466036" cy="1054100"/>
          </a:xfrm>
          <a:prstGeom prst="rect">
            <a:avLst/>
          </a:prstGeom>
        </p:spPr>
        <p:txBody>
          <a:bodyPr lIns="0" tIns="0" rIns="0" bIns="0" rtlCol="0" anchor="t">
            <a:spAutoFit/>
          </a:bodyPr>
          <a:lstStyle/>
          <a:p>
            <a:pPr algn="just">
              <a:lnSpc>
                <a:spcPts val="2800"/>
              </a:lnSpc>
            </a:pPr>
            <a:endParaRPr/>
          </a:p>
          <a:p>
            <a:pPr marL="431801" lvl="1" indent="-215900" algn="just">
              <a:lnSpc>
                <a:spcPts val="2800"/>
              </a:lnSpc>
              <a:buFont typeface="Arial"/>
              <a:buChar char="•"/>
            </a:pPr>
            <a:r>
              <a:rPr lang="en-US" sz="2000">
                <a:solidFill>
                  <a:srgbClr val="000000"/>
                </a:solidFill>
                <a:latin typeface="Canva Sans"/>
              </a:rPr>
              <a:t>Participants reported some urge to ‘talk about what happened and how it happened’</a:t>
            </a:r>
          </a:p>
          <a:p>
            <a:pPr algn="just">
              <a:lnSpc>
                <a:spcPts val="2800"/>
              </a:lnSpc>
            </a:pPr>
            <a:endParaRPr lang="en-US" sz="2000">
              <a:solidFill>
                <a:srgbClr val="000000"/>
              </a:solidFill>
              <a:latin typeface="Canva Sans"/>
            </a:endParaRPr>
          </a:p>
        </p:txBody>
      </p:sp>
      <p:sp>
        <p:nvSpPr>
          <p:cNvPr id="24" name="TextBox 24"/>
          <p:cNvSpPr txBox="1"/>
          <p:nvPr/>
        </p:nvSpPr>
        <p:spPr>
          <a:xfrm>
            <a:off x="1942191" y="475441"/>
            <a:ext cx="3277642" cy="37274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Bold"/>
              </a:rPr>
              <a:t>Some willingness to talk</a:t>
            </a:r>
          </a:p>
        </p:txBody>
      </p:sp>
      <p:sp>
        <p:nvSpPr>
          <p:cNvPr id="25" name="TextBox 25"/>
          <p:cNvSpPr txBox="1"/>
          <p:nvPr/>
        </p:nvSpPr>
        <p:spPr>
          <a:xfrm>
            <a:off x="885139" y="2041028"/>
            <a:ext cx="2114104" cy="37274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Bold"/>
              </a:rPr>
              <a:t>Value of talking</a:t>
            </a:r>
          </a:p>
        </p:txBody>
      </p:sp>
      <p:sp>
        <p:nvSpPr>
          <p:cNvPr id="26" name="TextBox 26"/>
          <p:cNvSpPr txBox="1"/>
          <p:nvPr/>
        </p:nvSpPr>
        <p:spPr>
          <a:xfrm>
            <a:off x="2124502" y="7975894"/>
            <a:ext cx="9159329" cy="372745"/>
          </a:xfrm>
          <a:prstGeom prst="rect">
            <a:avLst/>
          </a:prstGeom>
        </p:spPr>
        <p:txBody>
          <a:bodyPr lIns="0" tIns="0" rIns="0" bIns="0" rtlCol="0" anchor="t">
            <a:spAutoFit/>
          </a:bodyPr>
          <a:lstStyle/>
          <a:p>
            <a:pPr>
              <a:lnSpc>
                <a:spcPts val="3079"/>
              </a:lnSpc>
            </a:pPr>
            <a:r>
              <a:rPr lang="en-US" sz="2199">
                <a:solidFill>
                  <a:srgbClr val="000000"/>
                </a:solidFill>
                <a:latin typeface="Canva Sans Bold"/>
              </a:rPr>
              <a:t>Need for emotion clarification</a:t>
            </a:r>
          </a:p>
        </p:txBody>
      </p:sp>
      <p:sp>
        <p:nvSpPr>
          <p:cNvPr id="27" name="TextBox 27"/>
          <p:cNvSpPr txBox="1"/>
          <p:nvPr/>
        </p:nvSpPr>
        <p:spPr>
          <a:xfrm>
            <a:off x="1958671" y="8414888"/>
            <a:ext cx="15631850" cy="701675"/>
          </a:xfrm>
          <a:prstGeom prst="rect">
            <a:avLst/>
          </a:prstGeom>
        </p:spPr>
        <p:txBody>
          <a:bodyPr lIns="0" tIns="0" rIns="0" bIns="0" rtlCol="0" anchor="t">
            <a:spAutoFit/>
          </a:bodyPr>
          <a:lstStyle/>
          <a:p>
            <a:pPr marL="431801" lvl="1" indent="-215900">
              <a:lnSpc>
                <a:spcPts val="2800"/>
              </a:lnSpc>
              <a:buFont typeface="Arial"/>
              <a:buChar char="•"/>
            </a:pPr>
            <a:r>
              <a:rPr lang="en-US" sz="2000">
                <a:solidFill>
                  <a:srgbClr val="000000"/>
                </a:solidFill>
                <a:latin typeface="Canva Sans"/>
              </a:rPr>
              <a:t>Highest scores were obtained on items relating to need to make sense of own emotional reactions towards the trauma, and to describe their sense of helplessness during the event</a:t>
            </a:r>
          </a:p>
        </p:txBody>
      </p:sp>
      <p:grpSp>
        <p:nvGrpSpPr>
          <p:cNvPr id="28" name="Group 28"/>
          <p:cNvGrpSpPr/>
          <p:nvPr/>
        </p:nvGrpSpPr>
        <p:grpSpPr>
          <a:xfrm>
            <a:off x="245303" y="4010798"/>
            <a:ext cx="17583878" cy="1792281"/>
            <a:chOff x="0" y="0"/>
            <a:chExt cx="4631145" cy="472041"/>
          </a:xfrm>
        </p:grpSpPr>
        <p:sp>
          <p:nvSpPr>
            <p:cNvPr id="29" name="Freeform 29"/>
            <p:cNvSpPr/>
            <p:nvPr/>
          </p:nvSpPr>
          <p:spPr>
            <a:xfrm>
              <a:off x="0" y="0"/>
              <a:ext cx="4631145" cy="472041"/>
            </a:xfrm>
            <a:custGeom>
              <a:avLst/>
              <a:gdLst/>
              <a:ahLst/>
              <a:cxnLst/>
              <a:rect l="l" t="t" r="r" b="b"/>
              <a:pathLst>
                <a:path w="4631145" h="472041">
                  <a:moveTo>
                    <a:pt x="22455" y="0"/>
                  </a:moveTo>
                  <a:lnTo>
                    <a:pt x="4608690" y="0"/>
                  </a:lnTo>
                  <a:cubicBezTo>
                    <a:pt x="4621092" y="0"/>
                    <a:pt x="4631145" y="10053"/>
                    <a:pt x="4631145" y="22455"/>
                  </a:cubicBezTo>
                  <a:lnTo>
                    <a:pt x="4631145" y="449587"/>
                  </a:lnTo>
                  <a:cubicBezTo>
                    <a:pt x="4631145" y="455542"/>
                    <a:pt x="4628779" y="461253"/>
                    <a:pt x="4624568" y="465464"/>
                  </a:cubicBezTo>
                  <a:cubicBezTo>
                    <a:pt x="4620357" y="469675"/>
                    <a:pt x="4614645" y="472041"/>
                    <a:pt x="4608690" y="472041"/>
                  </a:cubicBezTo>
                  <a:lnTo>
                    <a:pt x="22455" y="472041"/>
                  </a:lnTo>
                  <a:cubicBezTo>
                    <a:pt x="16499" y="472041"/>
                    <a:pt x="10788" y="469675"/>
                    <a:pt x="6577" y="465464"/>
                  </a:cubicBezTo>
                  <a:cubicBezTo>
                    <a:pt x="2366" y="461253"/>
                    <a:pt x="0" y="455542"/>
                    <a:pt x="0" y="449587"/>
                  </a:cubicBezTo>
                  <a:lnTo>
                    <a:pt x="0" y="22455"/>
                  </a:lnTo>
                  <a:cubicBezTo>
                    <a:pt x="0" y="16499"/>
                    <a:pt x="2366" y="10788"/>
                    <a:pt x="6577" y="6577"/>
                  </a:cubicBezTo>
                  <a:cubicBezTo>
                    <a:pt x="10788" y="2366"/>
                    <a:pt x="16499" y="0"/>
                    <a:pt x="22455" y="0"/>
                  </a:cubicBezTo>
                  <a:close/>
                </a:path>
              </a:pathLst>
            </a:custGeom>
            <a:solidFill>
              <a:srgbClr val="78AFBB">
                <a:alpha val="45882"/>
              </a:srgbClr>
            </a:solidFill>
          </p:spPr>
        </p:sp>
        <p:sp>
          <p:nvSpPr>
            <p:cNvPr id="30" name="TextBox 30"/>
            <p:cNvSpPr txBox="1"/>
            <p:nvPr/>
          </p:nvSpPr>
          <p:spPr>
            <a:xfrm>
              <a:off x="0" y="-28575"/>
              <a:ext cx="4631145" cy="500616"/>
            </a:xfrm>
            <a:prstGeom prst="rect">
              <a:avLst/>
            </a:prstGeom>
          </p:spPr>
          <p:txBody>
            <a:bodyPr lIns="50800" tIns="50800" rIns="50800" bIns="50800" rtlCol="0" anchor="ctr"/>
            <a:lstStyle/>
            <a:p>
              <a:pPr algn="ctr">
                <a:lnSpc>
                  <a:spcPts val="2380"/>
                </a:lnSpc>
              </a:pPr>
              <a:endParaRPr/>
            </a:p>
          </p:txBody>
        </p:sp>
      </p:grpSp>
      <p:sp>
        <p:nvSpPr>
          <p:cNvPr id="31" name="Freeform 31"/>
          <p:cNvSpPr/>
          <p:nvPr/>
        </p:nvSpPr>
        <p:spPr>
          <a:xfrm>
            <a:off x="463154" y="4112553"/>
            <a:ext cx="1250839" cy="1316673"/>
          </a:xfrm>
          <a:custGeom>
            <a:avLst/>
            <a:gdLst/>
            <a:ahLst/>
            <a:cxnLst/>
            <a:rect l="l" t="t" r="r" b="b"/>
            <a:pathLst>
              <a:path w="1250839" h="1316673">
                <a:moveTo>
                  <a:pt x="0" y="0"/>
                </a:moveTo>
                <a:lnTo>
                  <a:pt x="1250839" y="0"/>
                </a:lnTo>
                <a:lnTo>
                  <a:pt x="1250839" y="1316673"/>
                </a:lnTo>
                <a:lnTo>
                  <a:pt x="0" y="131667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32" name="TextBox 32"/>
          <p:cNvSpPr txBox="1"/>
          <p:nvPr/>
        </p:nvSpPr>
        <p:spPr>
          <a:xfrm>
            <a:off x="2170775" y="4083978"/>
            <a:ext cx="10296008" cy="372745"/>
          </a:xfrm>
          <a:prstGeom prst="rect">
            <a:avLst/>
          </a:prstGeom>
        </p:spPr>
        <p:txBody>
          <a:bodyPr lIns="0" tIns="0" rIns="0" bIns="0" rtlCol="0" anchor="t">
            <a:spAutoFit/>
          </a:bodyPr>
          <a:lstStyle/>
          <a:p>
            <a:pPr>
              <a:lnSpc>
                <a:spcPts val="3079"/>
              </a:lnSpc>
            </a:pPr>
            <a:r>
              <a:rPr lang="en-US" sz="2199">
                <a:solidFill>
                  <a:srgbClr val="000000"/>
                </a:solidFill>
                <a:latin typeface="Canva Sans Bold"/>
              </a:rPr>
              <a:t>Reactions of others </a:t>
            </a:r>
          </a:p>
        </p:txBody>
      </p:sp>
      <p:sp>
        <p:nvSpPr>
          <p:cNvPr id="33" name="TextBox 33"/>
          <p:cNvSpPr txBox="1"/>
          <p:nvPr/>
        </p:nvSpPr>
        <p:spPr>
          <a:xfrm>
            <a:off x="1874196" y="4542448"/>
            <a:ext cx="15700716" cy="1044575"/>
          </a:xfrm>
          <a:prstGeom prst="rect">
            <a:avLst/>
          </a:prstGeom>
        </p:spPr>
        <p:txBody>
          <a:bodyPr lIns="0" tIns="0" rIns="0" bIns="0" rtlCol="0" anchor="t">
            <a:spAutoFit/>
          </a:bodyPr>
          <a:lstStyle/>
          <a:p>
            <a:pPr marL="431799" lvl="1" indent="-215899" algn="just">
              <a:lnSpc>
                <a:spcPts val="2799"/>
              </a:lnSpc>
              <a:buFont typeface="Arial"/>
              <a:buChar char="•"/>
            </a:pPr>
            <a:r>
              <a:rPr lang="en-US" sz="1999">
                <a:solidFill>
                  <a:srgbClr val="000000"/>
                </a:solidFill>
                <a:latin typeface="Canva Sans"/>
              </a:rPr>
              <a:t>Participants indicated concern about ‘burdening their partner, family or friends by telling them about the trauma’. </a:t>
            </a:r>
          </a:p>
          <a:p>
            <a:pPr marL="431799" lvl="1" indent="-215899" algn="just">
              <a:lnSpc>
                <a:spcPts val="2799"/>
              </a:lnSpc>
              <a:buFont typeface="Arial"/>
              <a:buChar char="•"/>
            </a:pPr>
            <a:r>
              <a:rPr lang="en-US" sz="1999">
                <a:solidFill>
                  <a:srgbClr val="000000"/>
                </a:solidFill>
                <a:latin typeface="Canva Sans"/>
              </a:rPr>
              <a:t>However, scores on this item were not correlated with reluctance or urge to talk items, indicating that ‘burden’ concerns were not a driver of disclosure behaviours.   </a:t>
            </a:r>
          </a:p>
        </p:txBody>
      </p:sp>
      <p:sp>
        <p:nvSpPr>
          <p:cNvPr id="34" name="TextBox 34"/>
          <p:cNvSpPr txBox="1"/>
          <p:nvPr/>
        </p:nvSpPr>
        <p:spPr>
          <a:xfrm>
            <a:off x="626373" y="6569369"/>
            <a:ext cx="15224116" cy="692150"/>
          </a:xfrm>
          <a:prstGeom prst="rect">
            <a:avLst/>
          </a:prstGeom>
        </p:spPr>
        <p:txBody>
          <a:bodyPr lIns="0" tIns="0" rIns="0" bIns="0" rtlCol="0" anchor="t">
            <a:spAutoFit/>
          </a:bodyPr>
          <a:lstStyle/>
          <a:p>
            <a:pPr marL="431799" lvl="1" indent="-215899" algn="just">
              <a:lnSpc>
                <a:spcPts val="2799"/>
              </a:lnSpc>
              <a:buFont typeface="Arial"/>
              <a:buChar char="•"/>
            </a:pPr>
            <a:r>
              <a:rPr lang="en-US" sz="1999">
                <a:solidFill>
                  <a:srgbClr val="000000"/>
                </a:solidFill>
                <a:latin typeface="Canva Sans"/>
              </a:rPr>
              <a:t>Participants typically did not endorse feelings of exhaustion or tension, physical symptoms (e.g., pounding heart) nor reliving of the trauma when describing the event, though did endorse a degree of sadness. </a:t>
            </a:r>
          </a:p>
        </p:txBody>
      </p:sp>
      <p:sp>
        <p:nvSpPr>
          <p:cNvPr id="35" name="Freeform 35"/>
          <p:cNvSpPr/>
          <p:nvPr/>
        </p:nvSpPr>
        <p:spPr>
          <a:xfrm>
            <a:off x="16274268" y="6204500"/>
            <a:ext cx="1167884" cy="1167884"/>
          </a:xfrm>
          <a:custGeom>
            <a:avLst/>
            <a:gdLst/>
            <a:ahLst/>
            <a:cxnLst/>
            <a:rect l="l" t="t" r="r" b="b"/>
            <a:pathLst>
              <a:path w="1167884" h="1167884">
                <a:moveTo>
                  <a:pt x="0" y="0"/>
                </a:moveTo>
                <a:lnTo>
                  <a:pt x="1167884" y="0"/>
                </a:lnTo>
                <a:lnTo>
                  <a:pt x="1167884" y="1167884"/>
                </a:lnTo>
                <a:lnTo>
                  <a:pt x="0" y="116788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36" name="TextBox 36"/>
          <p:cNvSpPr txBox="1"/>
          <p:nvPr/>
        </p:nvSpPr>
        <p:spPr>
          <a:xfrm>
            <a:off x="10519677" y="6166400"/>
            <a:ext cx="5330813" cy="372745"/>
          </a:xfrm>
          <a:prstGeom prst="rect">
            <a:avLst/>
          </a:prstGeom>
        </p:spPr>
        <p:txBody>
          <a:bodyPr lIns="0" tIns="0" rIns="0" bIns="0" rtlCol="0" anchor="t">
            <a:spAutoFit/>
          </a:bodyPr>
          <a:lstStyle/>
          <a:p>
            <a:pPr>
              <a:lnSpc>
                <a:spcPts val="3079"/>
              </a:lnSpc>
            </a:pPr>
            <a:r>
              <a:rPr lang="en-US" sz="2199">
                <a:solidFill>
                  <a:srgbClr val="000000"/>
                </a:solidFill>
                <a:latin typeface="Canva Sans Bold"/>
              </a:rPr>
              <a:t>Own reactions to trauma recollection</a:t>
            </a:r>
          </a:p>
        </p:txBody>
      </p:sp>
      <p:sp>
        <p:nvSpPr>
          <p:cNvPr id="37" name="TextBox 37"/>
          <p:cNvSpPr txBox="1"/>
          <p:nvPr/>
        </p:nvSpPr>
        <p:spPr>
          <a:xfrm>
            <a:off x="15175597" y="9568672"/>
            <a:ext cx="2760342" cy="482600"/>
          </a:xfrm>
          <a:prstGeom prst="rect">
            <a:avLst/>
          </a:prstGeom>
        </p:spPr>
        <p:txBody>
          <a:bodyPr lIns="0" tIns="0" rIns="0" bIns="0" rtlCol="0" anchor="t">
            <a:spAutoFit/>
          </a:bodyPr>
          <a:lstStyle/>
          <a:p>
            <a:pPr algn="ctr">
              <a:lnSpc>
                <a:spcPts val="4074"/>
              </a:lnSpc>
            </a:pPr>
            <a:r>
              <a:rPr lang="en-US" sz="2499">
                <a:solidFill>
                  <a:srgbClr val="FEFEFE"/>
                </a:solidFill>
                <a:latin typeface="Canva Sans Bold"/>
              </a:rPr>
              <a:t>CDCT@stah.org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6177234" cy="10287000"/>
          </a:xfrm>
          <a:custGeom>
            <a:avLst/>
            <a:gdLst/>
            <a:ahLst/>
            <a:cxnLst/>
            <a:rect l="l" t="t" r="r" b="b"/>
            <a:pathLst>
              <a:path w="6177234" h="10287000">
                <a:moveTo>
                  <a:pt x="0" y="0"/>
                </a:moveTo>
                <a:lnTo>
                  <a:pt x="6177234" y="0"/>
                </a:lnTo>
                <a:lnTo>
                  <a:pt x="6177234" y="10287000"/>
                </a:lnTo>
                <a:lnTo>
                  <a:pt x="0" y="10287000"/>
                </a:lnTo>
                <a:lnTo>
                  <a:pt x="0" y="0"/>
                </a:lnTo>
                <a:close/>
              </a:path>
            </a:pathLst>
          </a:custGeom>
          <a:blipFill>
            <a:blip r:embed="rId3">
              <a:alphaModFix amt="76000"/>
            </a:blip>
            <a:stretch>
              <a:fillRect l="-69090" r="-80861"/>
            </a:stretch>
          </a:blipFill>
        </p:spPr>
      </p:sp>
      <p:grpSp>
        <p:nvGrpSpPr>
          <p:cNvPr id="3" name="Group 3"/>
          <p:cNvGrpSpPr/>
          <p:nvPr/>
        </p:nvGrpSpPr>
        <p:grpSpPr>
          <a:xfrm>
            <a:off x="28424" y="8977768"/>
            <a:ext cx="6148810" cy="1308638"/>
            <a:chOff x="0" y="0"/>
            <a:chExt cx="1619440" cy="344662"/>
          </a:xfrm>
        </p:grpSpPr>
        <p:sp>
          <p:nvSpPr>
            <p:cNvPr id="4" name="Freeform 4"/>
            <p:cNvSpPr/>
            <p:nvPr/>
          </p:nvSpPr>
          <p:spPr>
            <a:xfrm>
              <a:off x="0" y="0"/>
              <a:ext cx="1619440" cy="344662"/>
            </a:xfrm>
            <a:custGeom>
              <a:avLst/>
              <a:gdLst/>
              <a:ahLst/>
              <a:cxnLst/>
              <a:rect l="l" t="t" r="r" b="b"/>
              <a:pathLst>
                <a:path w="1619440" h="344662">
                  <a:moveTo>
                    <a:pt x="0" y="0"/>
                  </a:moveTo>
                  <a:lnTo>
                    <a:pt x="1619440" y="0"/>
                  </a:lnTo>
                  <a:lnTo>
                    <a:pt x="1619440" y="344662"/>
                  </a:lnTo>
                  <a:lnTo>
                    <a:pt x="0" y="344662"/>
                  </a:lnTo>
                  <a:close/>
                </a:path>
              </a:pathLst>
            </a:custGeom>
            <a:solidFill>
              <a:srgbClr val="193E47">
                <a:alpha val="70980"/>
              </a:srgbClr>
            </a:solidFill>
            <a:ln cap="sq">
              <a:noFill/>
              <a:prstDash val="solid"/>
              <a:miter/>
            </a:ln>
          </p:spPr>
        </p:sp>
        <p:sp>
          <p:nvSpPr>
            <p:cNvPr id="5" name="TextBox 5"/>
            <p:cNvSpPr txBox="1"/>
            <p:nvPr/>
          </p:nvSpPr>
          <p:spPr>
            <a:xfrm>
              <a:off x="0" y="-38100"/>
              <a:ext cx="1619440" cy="382762"/>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6" name="Group 6"/>
          <p:cNvGrpSpPr/>
          <p:nvPr/>
        </p:nvGrpSpPr>
        <p:grpSpPr>
          <a:xfrm>
            <a:off x="0" y="0"/>
            <a:ext cx="6177234" cy="1308638"/>
            <a:chOff x="0" y="0"/>
            <a:chExt cx="1626926" cy="344662"/>
          </a:xfrm>
        </p:grpSpPr>
        <p:sp>
          <p:nvSpPr>
            <p:cNvPr id="7" name="Freeform 7"/>
            <p:cNvSpPr/>
            <p:nvPr/>
          </p:nvSpPr>
          <p:spPr>
            <a:xfrm>
              <a:off x="0" y="0"/>
              <a:ext cx="1626926" cy="344662"/>
            </a:xfrm>
            <a:custGeom>
              <a:avLst/>
              <a:gdLst/>
              <a:ahLst/>
              <a:cxnLst/>
              <a:rect l="l" t="t" r="r" b="b"/>
              <a:pathLst>
                <a:path w="1626926" h="344662">
                  <a:moveTo>
                    <a:pt x="0" y="0"/>
                  </a:moveTo>
                  <a:lnTo>
                    <a:pt x="1626926" y="0"/>
                  </a:lnTo>
                  <a:lnTo>
                    <a:pt x="1626926" y="344662"/>
                  </a:lnTo>
                  <a:lnTo>
                    <a:pt x="0" y="344662"/>
                  </a:lnTo>
                  <a:close/>
                </a:path>
              </a:pathLst>
            </a:custGeom>
            <a:solidFill>
              <a:srgbClr val="193E47">
                <a:alpha val="70980"/>
              </a:srgbClr>
            </a:solidFill>
            <a:ln cap="sq">
              <a:noFill/>
              <a:prstDash val="solid"/>
              <a:miter/>
            </a:ln>
          </p:spPr>
        </p:sp>
        <p:sp>
          <p:nvSpPr>
            <p:cNvPr id="8" name="TextBox 8"/>
            <p:cNvSpPr txBox="1"/>
            <p:nvPr/>
          </p:nvSpPr>
          <p:spPr>
            <a:xfrm>
              <a:off x="0" y="-38100"/>
              <a:ext cx="1626926" cy="38276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9" name="Freeform 9"/>
          <p:cNvSpPr/>
          <p:nvPr/>
        </p:nvSpPr>
        <p:spPr>
          <a:xfrm>
            <a:off x="-28424" y="0"/>
            <a:ext cx="6205659" cy="1308638"/>
          </a:xfrm>
          <a:custGeom>
            <a:avLst/>
            <a:gdLst/>
            <a:ahLst/>
            <a:cxnLst/>
            <a:rect l="l" t="t" r="r" b="b"/>
            <a:pathLst>
              <a:path w="6205659" h="1308638">
                <a:moveTo>
                  <a:pt x="0" y="0"/>
                </a:moveTo>
                <a:lnTo>
                  <a:pt x="6205658" y="0"/>
                </a:lnTo>
                <a:lnTo>
                  <a:pt x="6205658" y="1308638"/>
                </a:lnTo>
                <a:lnTo>
                  <a:pt x="0" y="1308638"/>
                </a:lnTo>
                <a:lnTo>
                  <a:pt x="0" y="0"/>
                </a:lnTo>
                <a:close/>
              </a:path>
            </a:pathLst>
          </a:custGeom>
          <a:blipFill>
            <a:blip r:embed="rId4"/>
            <a:stretch>
              <a:fillRect t="-18981" r="-194698" b="-29700"/>
            </a:stretch>
          </a:blipFill>
        </p:spPr>
      </p:sp>
      <p:sp>
        <p:nvSpPr>
          <p:cNvPr id="10" name="Freeform 10"/>
          <p:cNvSpPr/>
          <p:nvPr/>
        </p:nvSpPr>
        <p:spPr>
          <a:xfrm>
            <a:off x="1216300" y="290804"/>
            <a:ext cx="4207614" cy="727030"/>
          </a:xfrm>
          <a:custGeom>
            <a:avLst/>
            <a:gdLst/>
            <a:ahLst/>
            <a:cxnLst/>
            <a:rect l="l" t="t" r="r" b="b"/>
            <a:pathLst>
              <a:path w="4207614" h="727030">
                <a:moveTo>
                  <a:pt x="0" y="0"/>
                </a:moveTo>
                <a:lnTo>
                  <a:pt x="4207613" y="0"/>
                </a:lnTo>
                <a:lnTo>
                  <a:pt x="4207613" y="727030"/>
                </a:lnTo>
                <a:lnTo>
                  <a:pt x="0" y="727030"/>
                </a:lnTo>
                <a:lnTo>
                  <a:pt x="0" y="0"/>
                </a:lnTo>
                <a:close/>
              </a:path>
            </a:pathLst>
          </a:custGeom>
          <a:blipFill>
            <a:blip r:embed="rId5"/>
            <a:stretch>
              <a:fillRect/>
            </a:stretch>
          </a:blipFill>
        </p:spPr>
      </p:sp>
      <p:grpSp>
        <p:nvGrpSpPr>
          <p:cNvPr id="11" name="Group 11"/>
          <p:cNvGrpSpPr/>
          <p:nvPr/>
        </p:nvGrpSpPr>
        <p:grpSpPr>
          <a:xfrm>
            <a:off x="6465378" y="4137876"/>
            <a:ext cx="2033060" cy="203306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7C8B">
                <a:alpha val="72941"/>
              </a:srgbClr>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6858233" y="4505532"/>
            <a:ext cx="1247350" cy="1393687"/>
          </a:xfrm>
          <a:custGeom>
            <a:avLst/>
            <a:gdLst/>
            <a:ahLst/>
            <a:cxnLst/>
            <a:rect l="l" t="t" r="r" b="b"/>
            <a:pathLst>
              <a:path w="1247350" h="1393687">
                <a:moveTo>
                  <a:pt x="0" y="0"/>
                </a:moveTo>
                <a:lnTo>
                  <a:pt x="1247350" y="0"/>
                </a:lnTo>
                <a:lnTo>
                  <a:pt x="1247350" y="1393687"/>
                </a:lnTo>
                <a:lnTo>
                  <a:pt x="0" y="139368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15" name="Group 15"/>
          <p:cNvGrpSpPr/>
          <p:nvPr/>
        </p:nvGrpSpPr>
        <p:grpSpPr>
          <a:xfrm>
            <a:off x="6586576" y="975898"/>
            <a:ext cx="2033060" cy="203306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7C8B">
                <a:alpha val="72941"/>
              </a:srgbClr>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6934788" y="1591437"/>
            <a:ext cx="1336636" cy="801981"/>
          </a:xfrm>
          <a:custGeom>
            <a:avLst/>
            <a:gdLst/>
            <a:ahLst/>
            <a:cxnLst/>
            <a:rect l="l" t="t" r="r" b="b"/>
            <a:pathLst>
              <a:path w="1336636" h="801981">
                <a:moveTo>
                  <a:pt x="0" y="0"/>
                </a:moveTo>
                <a:lnTo>
                  <a:pt x="1336636" y="0"/>
                </a:lnTo>
                <a:lnTo>
                  <a:pt x="1336636" y="801982"/>
                </a:lnTo>
                <a:lnTo>
                  <a:pt x="0" y="80198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9" name="Group 19"/>
          <p:cNvGrpSpPr/>
          <p:nvPr/>
        </p:nvGrpSpPr>
        <p:grpSpPr>
          <a:xfrm>
            <a:off x="6465378" y="7511928"/>
            <a:ext cx="2033060" cy="2033060"/>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7C8B">
                <a:alpha val="72941"/>
              </a:srgbClr>
            </a:solidFill>
          </p:spPr>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6961490" y="7782315"/>
            <a:ext cx="1119214" cy="1492286"/>
          </a:xfrm>
          <a:custGeom>
            <a:avLst/>
            <a:gdLst/>
            <a:ahLst/>
            <a:cxnLst/>
            <a:rect l="l" t="t" r="r" b="b"/>
            <a:pathLst>
              <a:path w="1119214" h="1492286">
                <a:moveTo>
                  <a:pt x="0" y="0"/>
                </a:moveTo>
                <a:lnTo>
                  <a:pt x="1119215" y="0"/>
                </a:lnTo>
                <a:lnTo>
                  <a:pt x="1119215" y="1492286"/>
                </a:lnTo>
                <a:lnTo>
                  <a:pt x="0" y="149228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3" name="TextBox 23"/>
          <p:cNvSpPr txBox="1"/>
          <p:nvPr/>
        </p:nvSpPr>
        <p:spPr>
          <a:xfrm>
            <a:off x="650756" y="3939338"/>
            <a:ext cx="4541199" cy="3082077"/>
          </a:xfrm>
          <a:prstGeom prst="rect">
            <a:avLst/>
          </a:prstGeom>
        </p:spPr>
        <p:txBody>
          <a:bodyPr lIns="0" tIns="0" rIns="0" bIns="0" rtlCol="0" anchor="t">
            <a:spAutoFit/>
          </a:bodyPr>
          <a:lstStyle/>
          <a:p>
            <a:pPr algn="ctr">
              <a:lnSpc>
                <a:spcPts val="8259"/>
              </a:lnSpc>
              <a:spcBef>
                <a:spcPct val="0"/>
              </a:spcBef>
            </a:pPr>
            <a:r>
              <a:rPr lang="en-US" sz="5899">
                <a:solidFill>
                  <a:srgbClr val="FEFEFE"/>
                </a:solidFill>
                <a:latin typeface="Canva Sans Bold"/>
              </a:rPr>
              <a:t>Reflections &amp; Next Steps </a:t>
            </a:r>
          </a:p>
        </p:txBody>
      </p:sp>
      <p:sp>
        <p:nvSpPr>
          <p:cNvPr id="24" name="TextBox 24"/>
          <p:cNvSpPr txBox="1"/>
          <p:nvPr/>
        </p:nvSpPr>
        <p:spPr>
          <a:xfrm>
            <a:off x="8897681" y="776557"/>
            <a:ext cx="8994650" cy="6083934"/>
          </a:xfrm>
          <a:prstGeom prst="rect">
            <a:avLst/>
          </a:prstGeom>
        </p:spPr>
        <p:txBody>
          <a:bodyPr lIns="0" tIns="0" rIns="0" bIns="0" rtlCol="0" anchor="t">
            <a:spAutoFit/>
          </a:bodyPr>
          <a:lstStyle/>
          <a:p>
            <a:pPr marL="431805" lvl="1" indent="-215903">
              <a:lnSpc>
                <a:spcPts val="3020"/>
              </a:lnSpc>
              <a:buFont typeface="Arial"/>
              <a:buChar char="•"/>
            </a:pPr>
            <a:r>
              <a:rPr lang="en-US" sz="2000">
                <a:solidFill>
                  <a:srgbClr val="000000"/>
                </a:solidFill>
                <a:latin typeface="Canva Sans"/>
              </a:rPr>
              <a:t>The findings indicated generally positive attitudes around trauma disclosure, although there was some degree of reluctance to talk, the urge to talk was typically stronger. </a:t>
            </a:r>
          </a:p>
          <a:p>
            <a:pPr>
              <a:lnSpc>
                <a:spcPts val="3020"/>
              </a:lnSpc>
            </a:pPr>
            <a:endParaRPr lang="en-US" sz="2000">
              <a:solidFill>
                <a:srgbClr val="000000"/>
              </a:solidFill>
              <a:latin typeface="Canva Sans"/>
            </a:endParaRPr>
          </a:p>
          <a:p>
            <a:pPr marL="431805" lvl="1" indent="-215903">
              <a:lnSpc>
                <a:spcPts val="3020"/>
              </a:lnSpc>
              <a:buFont typeface="Arial"/>
              <a:buChar char="•"/>
            </a:pPr>
            <a:r>
              <a:rPr lang="en-US" sz="2000">
                <a:solidFill>
                  <a:srgbClr val="000000"/>
                </a:solidFill>
                <a:latin typeface="Canva Sans"/>
              </a:rPr>
              <a:t>Reluctance to talk shouldn’t be taken as lack of want - need to understand factors driving the reluctance (e.g., service driven?)</a:t>
            </a:r>
          </a:p>
          <a:p>
            <a:pPr>
              <a:lnSpc>
                <a:spcPts val="3020"/>
              </a:lnSpc>
            </a:pPr>
            <a:endParaRPr lang="en-US" sz="2000">
              <a:solidFill>
                <a:srgbClr val="000000"/>
              </a:solidFill>
              <a:latin typeface="Canva Sans"/>
            </a:endParaRPr>
          </a:p>
          <a:p>
            <a:pPr marL="431805" lvl="1" indent="-215903">
              <a:lnSpc>
                <a:spcPts val="3020"/>
              </a:lnSpc>
              <a:buFont typeface="Arial"/>
              <a:buChar char="•"/>
            </a:pPr>
            <a:r>
              <a:rPr lang="en-US" sz="2000">
                <a:solidFill>
                  <a:srgbClr val="000000"/>
                </a:solidFill>
                <a:latin typeface="Canva Sans"/>
              </a:rPr>
              <a:t>Creating opportunities to discuss trauma in validating and safe spaces is of much importance in this population. </a:t>
            </a:r>
          </a:p>
          <a:p>
            <a:pPr>
              <a:lnSpc>
                <a:spcPts val="3020"/>
              </a:lnSpc>
            </a:pPr>
            <a:endParaRPr lang="en-US" sz="2000">
              <a:solidFill>
                <a:srgbClr val="000000"/>
              </a:solidFill>
              <a:latin typeface="Canva Sans"/>
            </a:endParaRPr>
          </a:p>
          <a:p>
            <a:pPr marL="431805" lvl="1" indent="-215903">
              <a:lnSpc>
                <a:spcPts val="3020"/>
              </a:lnSpc>
              <a:buFont typeface="Arial"/>
              <a:buChar char="•"/>
            </a:pPr>
            <a:r>
              <a:rPr lang="en-US" sz="2000">
                <a:solidFill>
                  <a:srgbClr val="000000"/>
                </a:solidFill>
                <a:latin typeface="Canva Sans"/>
              </a:rPr>
              <a:t>There was variation in participants’ responses - development of training for professionals working with clinical and forensic male populations, to facilitate disclosure process, is needed. </a:t>
            </a:r>
          </a:p>
          <a:p>
            <a:pPr>
              <a:lnSpc>
                <a:spcPts val="3020"/>
              </a:lnSpc>
            </a:pPr>
            <a:endParaRPr lang="en-US" sz="2000">
              <a:solidFill>
                <a:srgbClr val="000000"/>
              </a:solidFill>
              <a:latin typeface="Canva Sans"/>
            </a:endParaRPr>
          </a:p>
          <a:p>
            <a:pPr marL="431805" lvl="1" indent="-215903">
              <a:lnSpc>
                <a:spcPts val="3020"/>
              </a:lnSpc>
              <a:buFont typeface="Arial"/>
              <a:buChar char="•"/>
            </a:pPr>
            <a:r>
              <a:rPr lang="en-US" sz="2000">
                <a:solidFill>
                  <a:srgbClr val="000000"/>
                </a:solidFill>
                <a:latin typeface="Canva Sans"/>
              </a:rPr>
              <a:t>Exploring  disclosure and support experiences should be considered in care plans - corrective experiences are key (Sandberg et al., 2017)</a:t>
            </a:r>
          </a:p>
        </p:txBody>
      </p:sp>
      <p:sp>
        <p:nvSpPr>
          <p:cNvPr id="25" name="TextBox 25"/>
          <p:cNvSpPr txBox="1"/>
          <p:nvPr/>
        </p:nvSpPr>
        <p:spPr>
          <a:xfrm>
            <a:off x="8907780" y="7358153"/>
            <a:ext cx="8984551" cy="2273934"/>
          </a:xfrm>
          <a:prstGeom prst="rect">
            <a:avLst/>
          </a:prstGeom>
        </p:spPr>
        <p:txBody>
          <a:bodyPr lIns="0" tIns="0" rIns="0" bIns="0" rtlCol="0" anchor="t">
            <a:spAutoFit/>
          </a:bodyPr>
          <a:lstStyle/>
          <a:p>
            <a:pPr marL="431805" lvl="1" indent="-215903">
              <a:lnSpc>
                <a:spcPts val="3020"/>
              </a:lnSpc>
              <a:buFont typeface="Arial"/>
              <a:buChar char="•"/>
            </a:pPr>
            <a:r>
              <a:rPr lang="en-US" sz="2000">
                <a:solidFill>
                  <a:srgbClr val="000000"/>
                </a:solidFill>
                <a:latin typeface="Canva Sans"/>
              </a:rPr>
              <a:t>Next planned phase will involve a two-part interview exploring experiences of accessing services and disclosure of a childhood trauma in clinical and forensic male populations.</a:t>
            </a:r>
          </a:p>
          <a:p>
            <a:pPr>
              <a:lnSpc>
                <a:spcPts val="3020"/>
              </a:lnSpc>
            </a:pPr>
            <a:endParaRPr lang="en-US" sz="2000">
              <a:solidFill>
                <a:srgbClr val="000000"/>
              </a:solidFill>
              <a:latin typeface="Canva Sans"/>
            </a:endParaRPr>
          </a:p>
          <a:p>
            <a:pPr marL="431805" lvl="1" indent="-215903">
              <a:lnSpc>
                <a:spcPts val="3020"/>
              </a:lnSpc>
              <a:buFont typeface="Arial"/>
              <a:buChar char="•"/>
            </a:pPr>
            <a:r>
              <a:rPr lang="en-US" sz="2000">
                <a:solidFill>
                  <a:srgbClr val="000000"/>
                </a:solidFill>
                <a:latin typeface="Canva Sans"/>
              </a:rPr>
              <a:t>Overall aim of informing recommendations for professionals working with males exposed to early trauma. </a:t>
            </a:r>
          </a:p>
        </p:txBody>
      </p:sp>
      <p:sp>
        <p:nvSpPr>
          <p:cNvPr id="26" name="Freeform 26"/>
          <p:cNvSpPr/>
          <p:nvPr/>
        </p:nvSpPr>
        <p:spPr>
          <a:xfrm>
            <a:off x="0" y="8978362"/>
            <a:ext cx="6177234" cy="1308638"/>
          </a:xfrm>
          <a:custGeom>
            <a:avLst/>
            <a:gdLst/>
            <a:ahLst/>
            <a:cxnLst/>
            <a:rect l="l" t="t" r="r" b="b"/>
            <a:pathLst>
              <a:path w="6177234" h="1308638">
                <a:moveTo>
                  <a:pt x="0" y="0"/>
                </a:moveTo>
                <a:lnTo>
                  <a:pt x="6177234" y="0"/>
                </a:lnTo>
                <a:lnTo>
                  <a:pt x="6177234" y="1308638"/>
                </a:lnTo>
                <a:lnTo>
                  <a:pt x="0" y="1308638"/>
                </a:lnTo>
                <a:lnTo>
                  <a:pt x="0" y="0"/>
                </a:lnTo>
                <a:close/>
              </a:path>
            </a:pathLst>
          </a:custGeom>
          <a:blipFill>
            <a:blip r:embed="rId4"/>
            <a:stretch>
              <a:fillRect t="-18981" r="-196054" b="-29700"/>
            </a:stretch>
          </a:blipFill>
        </p:spPr>
      </p:sp>
      <p:sp>
        <p:nvSpPr>
          <p:cNvPr id="27" name="TextBox 27"/>
          <p:cNvSpPr txBox="1"/>
          <p:nvPr/>
        </p:nvSpPr>
        <p:spPr>
          <a:xfrm>
            <a:off x="1694234" y="9338400"/>
            <a:ext cx="2760342" cy="482600"/>
          </a:xfrm>
          <a:prstGeom prst="rect">
            <a:avLst/>
          </a:prstGeom>
        </p:spPr>
        <p:txBody>
          <a:bodyPr lIns="0" tIns="0" rIns="0" bIns="0" rtlCol="0" anchor="t">
            <a:spAutoFit/>
          </a:bodyPr>
          <a:lstStyle/>
          <a:p>
            <a:pPr algn="ctr">
              <a:lnSpc>
                <a:spcPts val="4074"/>
              </a:lnSpc>
            </a:pPr>
            <a:r>
              <a:rPr lang="en-US" sz="2499">
                <a:solidFill>
                  <a:srgbClr val="FEFEFE"/>
                </a:solidFill>
                <a:latin typeface="Canva Sans Bold"/>
              </a:rPr>
              <a:t>CDCT@stah.org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1494</Words>
  <Application>Microsoft Office PowerPoint</Application>
  <PresentationFormat>Custom</PresentationFormat>
  <Paragraphs>121</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Canva Sans Italics</vt:lpstr>
      <vt:lpstr>Canva Sans Bold</vt:lpstr>
      <vt:lpstr>Canva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Male trauma brief presentation</dc:title>
  <cp:lastModifiedBy>Elanor Webb</cp:lastModifiedBy>
  <cp:revision>7</cp:revision>
  <dcterms:created xsi:type="dcterms:W3CDTF">2006-08-16T00:00:00Z</dcterms:created>
  <dcterms:modified xsi:type="dcterms:W3CDTF">2024-03-19T10:19:14Z</dcterms:modified>
  <dc:identifier>DAF_NVZlKVo</dc:identifier>
</cp:coreProperties>
</file>