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256" r:id="rId5"/>
    <p:sldId id="257" r:id="rId6"/>
    <p:sldId id="292" r:id="rId7"/>
    <p:sldId id="258" r:id="rId8"/>
    <p:sldId id="274" r:id="rId9"/>
    <p:sldId id="276" r:id="rId10"/>
    <p:sldId id="278" r:id="rId11"/>
    <p:sldId id="293" r:id="rId12"/>
    <p:sldId id="272" r:id="rId13"/>
    <p:sldId id="311" r:id="rId14"/>
    <p:sldId id="294" r:id="rId15"/>
    <p:sldId id="306" r:id="rId16"/>
    <p:sldId id="309" r:id="rId17"/>
    <p:sldId id="296" r:id="rId18"/>
    <p:sldId id="285" r:id="rId19"/>
    <p:sldId id="303" r:id="rId20"/>
    <p:sldId id="304" r:id="rId21"/>
    <p:sldId id="302" r:id="rId22"/>
    <p:sldId id="297" r:id="rId23"/>
    <p:sldId id="312" r:id="rId24"/>
    <p:sldId id="310" r:id="rId25"/>
    <p:sldId id="308" r:id="rId26"/>
    <p:sldId id="271" r:id="rId27"/>
    <p:sldId id="3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45" autoAdjust="0"/>
  </p:normalViewPr>
  <p:slideViewPr>
    <p:cSldViewPr snapToGrid="0">
      <p:cViewPr varScale="1">
        <p:scale>
          <a:sx n="56" d="100"/>
          <a:sy n="56" d="100"/>
        </p:scale>
        <p:origin x="1068" y="172"/>
      </p:cViewPr>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p:scale>
          <a:sx n="1" d="2"/>
          <a:sy n="1" d="2"/>
        </p:scale>
        <p:origin x="185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12/11/2023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12/11/2023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184016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D3F7E7-60B5-4654-8069-CEA6FCEAE15A}" type="slidenum">
              <a:rPr lang="en-GB" smtClean="0"/>
              <a:t>5</a:t>
            </a:fld>
            <a:endParaRPr lang="en-GB"/>
          </a:p>
        </p:txBody>
      </p:sp>
    </p:spTree>
    <p:extLst>
      <p:ext uri="{BB962C8B-B14F-4D97-AF65-F5344CB8AC3E}">
        <p14:creationId xmlns:p14="http://schemas.microsoft.com/office/powerpoint/2010/main" val="190540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390785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43280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347142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1271577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85876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2354223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kalmar.creativetherapies.com/Assessment/Question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PowerPoint_Presentation.pptx"/><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Anthony.webster@nottshc.nhs.uk" TargetMode="External"/><Relationship Id="rId2" Type="http://schemas.openxmlformats.org/officeDocument/2006/relationships/hyperlink" Target="mailto:Emma.longfellow@nottshc.nhs.uk"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PowerPoint_Presentation1.pptx"/><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title"/>
          </p:nvPr>
        </p:nvSpPr>
        <p:spPr>
          <a:xfrm>
            <a:off x="382773" y="261257"/>
            <a:ext cx="5713227" cy="2322286"/>
          </a:xfrm>
        </p:spPr>
        <p:txBody>
          <a:bodyPr>
            <a:normAutofit/>
          </a:bodyPr>
          <a:lstStyle/>
          <a:p>
            <a:r>
              <a:rPr lang="en-GB" dirty="0">
                <a:solidFill>
                  <a:srgbClr val="00B0F0"/>
                </a:solidFill>
              </a:rPr>
              <a:t>Using the Neurosequential Model of Therapeutics</a:t>
            </a:r>
            <a:r>
              <a:rPr lang="en-GB" sz="2000" dirty="0">
                <a:solidFill>
                  <a:srgbClr val="00B0F0"/>
                </a:solidFill>
              </a:rPr>
              <a:t>©</a:t>
            </a:r>
            <a:r>
              <a:rPr lang="en-GB" dirty="0">
                <a:solidFill>
                  <a:srgbClr val="00B0F0"/>
                </a:solidFill>
              </a:rPr>
              <a:t> to reduce restrictive practice</a:t>
            </a:r>
            <a:endParaRPr lang="en-US" dirty="0">
              <a:solidFill>
                <a:srgbClr val="00B0F0"/>
              </a:solidFill>
            </a:endParaRPr>
          </a:p>
        </p:txBody>
      </p:sp>
      <p:sp>
        <p:nvSpPr>
          <p:cNvPr id="3" name="Subtitle 2">
            <a:extLst>
              <a:ext uri="{FF2B5EF4-FFF2-40B4-BE49-F238E27FC236}">
                <a16:creationId xmlns:a16="http://schemas.microsoft.com/office/drawing/2014/main" id="{0236A1B4-B8D1-4A72-8E20-0703F54BF1FE}"/>
              </a:ext>
            </a:extLst>
          </p:cNvPr>
          <p:cNvSpPr>
            <a:spLocks noGrp="1"/>
          </p:cNvSpPr>
          <p:nvPr>
            <p:ph idx="1"/>
          </p:nvPr>
        </p:nvSpPr>
        <p:spPr>
          <a:xfrm>
            <a:off x="1333499" y="4051005"/>
            <a:ext cx="4399643" cy="1392533"/>
          </a:xfrm>
        </p:spPr>
        <p:txBody>
          <a:bodyPr>
            <a:noAutofit/>
          </a:bodyPr>
          <a:lstStyle/>
          <a:p>
            <a:pPr algn="ctr">
              <a:lnSpc>
                <a:spcPct val="100000"/>
              </a:lnSpc>
              <a:spcBef>
                <a:spcPts val="100"/>
              </a:spcBef>
            </a:pPr>
            <a:r>
              <a:rPr lang="en-GB" dirty="0">
                <a:solidFill>
                  <a:schemeClr val="bg2"/>
                </a:solidFill>
                <a:latin typeface="Calibri" panose="020F0502020204030204" pitchFamily="34" charset="0"/>
                <a:cs typeface="Calibri" panose="020F0502020204030204" pitchFamily="34" charset="0"/>
              </a:rPr>
              <a:t>Emma longfellow </a:t>
            </a:r>
          </a:p>
          <a:p>
            <a:pPr algn="ctr">
              <a:lnSpc>
                <a:spcPct val="100000"/>
              </a:lnSpc>
              <a:spcBef>
                <a:spcPts val="100"/>
              </a:spcBef>
            </a:pPr>
            <a:r>
              <a:rPr lang="en-GB" dirty="0">
                <a:solidFill>
                  <a:schemeClr val="bg2"/>
                </a:solidFill>
                <a:latin typeface="Calibri" panose="020F0502020204030204" pitchFamily="34" charset="0"/>
                <a:cs typeface="Calibri" panose="020F0502020204030204" pitchFamily="34" charset="0"/>
              </a:rPr>
              <a:t>Consultant and Lead Psychologist</a:t>
            </a:r>
          </a:p>
          <a:p>
            <a:pPr algn="ctr">
              <a:lnSpc>
                <a:spcPct val="100000"/>
              </a:lnSpc>
              <a:spcBef>
                <a:spcPts val="100"/>
              </a:spcBef>
            </a:pPr>
            <a:r>
              <a:rPr lang="en-GB" dirty="0">
                <a:solidFill>
                  <a:schemeClr val="bg2"/>
                </a:solidFill>
                <a:latin typeface="Calibri" panose="020F0502020204030204" pitchFamily="34" charset="0"/>
                <a:cs typeface="Calibri" panose="020F0502020204030204" pitchFamily="34" charset="0"/>
              </a:rPr>
              <a:t>&amp; </a:t>
            </a:r>
          </a:p>
          <a:p>
            <a:pPr algn="ctr">
              <a:lnSpc>
                <a:spcPct val="100000"/>
              </a:lnSpc>
              <a:spcBef>
                <a:spcPts val="100"/>
              </a:spcBef>
            </a:pPr>
            <a:r>
              <a:rPr lang="en-GB" dirty="0">
                <a:solidFill>
                  <a:schemeClr val="bg2"/>
                </a:solidFill>
                <a:latin typeface="Calibri" panose="020F0502020204030204" pitchFamily="34" charset="0"/>
                <a:cs typeface="Calibri" panose="020F0502020204030204" pitchFamily="34" charset="0"/>
              </a:rPr>
              <a:t>Anthony Webster </a:t>
            </a:r>
          </a:p>
          <a:p>
            <a:pPr algn="ctr">
              <a:lnSpc>
                <a:spcPct val="100000"/>
              </a:lnSpc>
              <a:spcBef>
                <a:spcPts val="100"/>
              </a:spcBef>
            </a:pPr>
            <a:r>
              <a:rPr lang="en-GB" dirty="0">
                <a:solidFill>
                  <a:schemeClr val="bg2"/>
                </a:solidFill>
                <a:latin typeface="Calibri" panose="020F0502020204030204" pitchFamily="34" charset="0"/>
                <a:cs typeface="Calibri" panose="020F0502020204030204" pitchFamily="34" charset="0"/>
              </a:rPr>
              <a:t>Trainee Forensic Psychologist  </a:t>
            </a:r>
          </a:p>
          <a:p>
            <a:pPr algn="ctr">
              <a:lnSpc>
                <a:spcPct val="100000"/>
              </a:lnSpc>
              <a:spcBef>
                <a:spcPts val="100"/>
              </a:spcBef>
            </a:pPr>
            <a:endParaRPr lang="en-GB" dirty="0">
              <a:solidFill>
                <a:schemeClr val="bg2"/>
              </a:solidFill>
              <a:latin typeface="Calibri" panose="020F0502020204030204" pitchFamily="34" charset="0"/>
              <a:cs typeface="Calibri" panose="020F0502020204030204" pitchFamily="34" charset="0"/>
            </a:endParaRPr>
          </a:p>
          <a:p>
            <a:pPr algn="ctr">
              <a:lnSpc>
                <a:spcPct val="100000"/>
              </a:lnSpc>
              <a:spcBef>
                <a:spcPts val="100"/>
              </a:spcBef>
            </a:pPr>
            <a:r>
              <a:rPr lang="en-GB" dirty="0">
                <a:solidFill>
                  <a:schemeClr val="bg2"/>
                </a:solidFill>
                <a:latin typeface="Calibri" panose="020F0502020204030204" pitchFamily="34" charset="0"/>
                <a:cs typeface="Calibri" panose="020F0502020204030204" pitchFamily="34" charset="0"/>
              </a:rPr>
              <a:t>National High Secure Learning Disability and Autism Service </a:t>
            </a:r>
            <a:endParaRPr lang="en-US"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6058810"/>
      </p:ext>
    </p:extLst>
  </p:cSld>
  <p:clrMapOvr>
    <a:masterClrMapping/>
  </p:clrMapOvr>
  <mc:AlternateContent xmlns:mc="http://schemas.openxmlformats.org/markup-compatibility/2006" xmlns:p14="http://schemas.microsoft.com/office/powerpoint/2010/main">
    <mc:Choice Requires="p14">
      <p:transition spd="slow" p14:dur="2000" advTm="20095"/>
    </mc:Choice>
    <mc:Fallback xmlns="">
      <p:transition spd="slow" advTm="2009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3194-64A5-D002-AB6C-B13736CD819B}"/>
              </a:ext>
            </a:extLst>
          </p:cNvPr>
          <p:cNvSpPr>
            <a:spLocks noGrp="1"/>
          </p:cNvSpPr>
          <p:nvPr>
            <p:ph type="title"/>
          </p:nvPr>
        </p:nvSpPr>
        <p:spPr>
          <a:xfrm>
            <a:off x="206057" y="136525"/>
            <a:ext cx="7995285" cy="1204912"/>
          </a:xfrm>
        </p:spPr>
        <p:txBody>
          <a:bodyPr>
            <a:normAutofit/>
          </a:bodyPr>
          <a:lstStyle/>
          <a:p>
            <a:r>
              <a:rPr lang="en-GB" dirty="0"/>
              <a:t>Rapid Evidence Assessment (REA) </a:t>
            </a:r>
            <a:br>
              <a:rPr lang="en-GB" dirty="0"/>
            </a:br>
            <a:r>
              <a:rPr lang="en-GB" sz="1400" dirty="0"/>
              <a:t>a. Webster (2023 unpublished) </a:t>
            </a:r>
          </a:p>
        </p:txBody>
      </p:sp>
      <p:sp>
        <p:nvSpPr>
          <p:cNvPr id="3" name="Text Placeholder 2">
            <a:extLst>
              <a:ext uri="{FF2B5EF4-FFF2-40B4-BE49-F238E27FC236}">
                <a16:creationId xmlns:a16="http://schemas.microsoft.com/office/drawing/2014/main" id="{A4C62BE9-919B-B1FA-201D-0B7DAFF4B4EB}"/>
              </a:ext>
            </a:extLst>
          </p:cNvPr>
          <p:cNvSpPr>
            <a:spLocks noGrp="1"/>
          </p:cNvSpPr>
          <p:nvPr>
            <p:ph type="body" idx="1"/>
          </p:nvPr>
        </p:nvSpPr>
        <p:spPr>
          <a:xfrm>
            <a:off x="294640" y="1838960"/>
            <a:ext cx="6179185" cy="3347402"/>
          </a:xfrm>
        </p:spPr>
        <p:txBody>
          <a:bodyPr/>
          <a:lstStyle/>
          <a:p>
            <a:r>
              <a:rPr lang="en-GB" dirty="0"/>
              <a:t>4 Papers have been published that consider the impact of NMT on reducing restrictive practice in forensic settings. </a:t>
            </a:r>
          </a:p>
          <a:p>
            <a:r>
              <a:rPr lang="en-GB" dirty="0"/>
              <a:t>It is an emerging area with the papers published between 2014 -2023</a:t>
            </a:r>
          </a:p>
          <a:p>
            <a:r>
              <a:rPr lang="en-GB" dirty="0"/>
              <a:t>All highlight the need for quality training from a counter current perspective. </a:t>
            </a:r>
          </a:p>
          <a:p>
            <a:r>
              <a:rPr lang="en-GB" dirty="0"/>
              <a:t>Although there were challenges noted in evaluating a framework such as NMT 3 of the papers noted reductions in restraints (2 were statistically significant) </a:t>
            </a:r>
          </a:p>
          <a:p>
            <a:r>
              <a:rPr lang="en-GB" dirty="0"/>
              <a:t>Hambrick et al 2018 note significant organisational benefits associated with the reduction in restriction</a:t>
            </a:r>
          </a:p>
          <a:p>
            <a:r>
              <a:rPr lang="en-GB" dirty="0"/>
              <a:t>Those under restrictive practice require higher dosing and relevant sequencing of interventions </a:t>
            </a:r>
          </a:p>
          <a:p>
            <a:endParaRPr lang="en-GB" dirty="0"/>
          </a:p>
          <a:p>
            <a:endParaRPr lang="en-GB" dirty="0"/>
          </a:p>
        </p:txBody>
      </p:sp>
      <p:sp>
        <p:nvSpPr>
          <p:cNvPr id="4" name="Date Placeholder 3">
            <a:extLst>
              <a:ext uri="{FF2B5EF4-FFF2-40B4-BE49-F238E27FC236}">
                <a16:creationId xmlns:a16="http://schemas.microsoft.com/office/drawing/2014/main" id="{E639F46E-7E1B-3A40-1185-D51C6506ACD7}"/>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7EC9E2BE-D8DE-3422-C71C-1BF9CA21DC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FC3CAC-7C5E-7E85-1B5A-1D59406CE672}"/>
              </a:ext>
            </a:extLst>
          </p:cNvPr>
          <p:cNvSpPr>
            <a:spLocks noGrp="1"/>
          </p:cNvSpPr>
          <p:nvPr>
            <p:ph type="sldNum" sz="quarter" idx="12"/>
          </p:nvPr>
        </p:nvSpPr>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335083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C6E7DD-D84A-4E98-87BF-66DC2ABCDF0D}"/>
              </a:ext>
            </a:extLst>
          </p:cNvPr>
          <p:cNvSpPr>
            <a:spLocks noGrp="1"/>
          </p:cNvSpPr>
          <p:nvPr>
            <p:ph type="title"/>
          </p:nvPr>
        </p:nvSpPr>
        <p:spPr>
          <a:xfrm>
            <a:off x="2803366" y="172594"/>
            <a:ext cx="7883684" cy="843641"/>
          </a:xfrm>
        </p:spPr>
        <p:txBody>
          <a:bodyPr anchor="ctr">
            <a:normAutofit fontScale="90000"/>
          </a:bodyPr>
          <a:lstStyle/>
          <a:p>
            <a:r>
              <a:rPr lang="en-GB" dirty="0"/>
              <a:t>if we know where they are functioning, we can adjust our response </a:t>
            </a:r>
          </a:p>
        </p:txBody>
      </p:sp>
      <p:sp>
        <p:nvSpPr>
          <p:cNvPr id="4" name="Date Placeholder 3">
            <a:extLst>
              <a:ext uri="{FF2B5EF4-FFF2-40B4-BE49-F238E27FC236}">
                <a16:creationId xmlns:a16="http://schemas.microsoft.com/office/drawing/2014/main" id="{5E3540CE-B7BA-438E-A8F0-AD23F85EF11B}"/>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dirty="0"/>
              <a:t>2023</a:t>
            </a:r>
          </a:p>
        </p:txBody>
      </p:sp>
      <p:sp>
        <p:nvSpPr>
          <p:cNvPr id="5" name="Footer Placeholder 4">
            <a:extLst>
              <a:ext uri="{FF2B5EF4-FFF2-40B4-BE49-F238E27FC236}">
                <a16:creationId xmlns:a16="http://schemas.microsoft.com/office/drawing/2014/main" id="{5356B01E-7287-4EAF-B952-6045B43BFEAC}"/>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dirty="0"/>
              <a:t>Trauma ID conference</a:t>
            </a:r>
          </a:p>
        </p:txBody>
      </p:sp>
      <p:sp>
        <p:nvSpPr>
          <p:cNvPr id="6" name="Slide Number Placeholder 5">
            <a:extLst>
              <a:ext uri="{FF2B5EF4-FFF2-40B4-BE49-F238E27FC236}">
                <a16:creationId xmlns:a16="http://schemas.microsoft.com/office/drawing/2014/main" id="{23C84DC4-73E1-4184-9F76-9901C5732EE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49DFD55-3C28-40EF-9E31-A92D2E4017FF}" type="slidenum">
              <a:rPr lang="en-US" smtClean="0"/>
              <a:pPr>
                <a:spcAft>
                  <a:spcPts val="600"/>
                </a:spcAft>
              </a:pPr>
              <a:t>11</a:t>
            </a:fld>
            <a:endParaRPr lang="en-US"/>
          </a:p>
        </p:txBody>
      </p:sp>
      <p:pic>
        <p:nvPicPr>
          <p:cNvPr id="9" name="Picture 8">
            <a:extLst>
              <a:ext uri="{FF2B5EF4-FFF2-40B4-BE49-F238E27FC236}">
                <a16:creationId xmlns:a16="http://schemas.microsoft.com/office/drawing/2014/main" id="{5D5A436B-7DB5-6BD6-E514-9757CD9E3731}"/>
              </a:ext>
            </a:extLst>
          </p:cNvPr>
          <p:cNvPicPr>
            <a:picLocks noChangeAspect="1"/>
          </p:cNvPicPr>
          <p:nvPr/>
        </p:nvPicPr>
        <p:blipFill>
          <a:blip r:embed="rId3"/>
          <a:stretch>
            <a:fillRect/>
          </a:stretch>
        </p:blipFill>
        <p:spPr>
          <a:xfrm>
            <a:off x="3211831" y="1265872"/>
            <a:ext cx="6638446" cy="4978836"/>
          </a:xfrm>
          <a:prstGeom prst="rect">
            <a:avLst/>
          </a:prstGeom>
          <a:ln w="12700">
            <a:solidFill>
              <a:schemeClr val="tx1"/>
            </a:solidFill>
          </a:ln>
        </p:spPr>
      </p:pic>
    </p:spTree>
    <p:extLst>
      <p:ext uri="{BB962C8B-B14F-4D97-AF65-F5344CB8AC3E}">
        <p14:creationId xmlns:p14="http://schemas.microsoft.com/office/powerpoint/2010/main" val="118003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D79C63-6CA2-4428-BFEE-4017016CFB55}"/>
              </a:ext>
            </a:extLst>
          </p:cNvPr>
          <p:cNvSpPr>
            <a:spLocks noGrp="1"/>
          </p:cNvSpPr>
          <p:nvPr>
            <p:ph type="ctrTitle"/>
          </p:nvPr>
        </p:nvSpPr>
        <p:spPr>
          <a:xfrm>
            <a:off x="6096000" y="2148840"/>
            <a:ext cx="5962650" cy="2178288"/>
          </a:xfrm>
        </p:spPr>
        <p:txBody>
          <a:bodyPr anchor="b">
            <a:normAutofit/>
          </a:bodyPr>
          <a:lstStyle/>
          <a:p>
            <a:r>
              <a:rPr lang="en-GB" dirty="0">
                <a:solidFill>
                  <a:srgbClr val="00B0F0"/>
                </a:solidFill>
              </a:rPr>
              <a:t>the KALMAR tool </a:t>
            </a:r>
            <a:br>
              <a:rPr lang="en-GB" dirty="0">
                <a:solidFill>
                  <a:srgbClr val="00B0F0"/>
                </a:solidFill>
              </a:rPr>
            </a:br>
            <a:br>
              <a:rPr lang="en-GB" dirty="0">
                <a:solidFill>
                  <a:srgbClr val="00B0F0"/>
                </a:solidFill>
              </a:rPr>
            </a:br>
            <a:r>
              <a:rPr lang="en-GB" sz="2000" cap="none" dirty="0">
                <a:solidFill>
                  <a:srgbClr val="00B0F0"/>
                </a:solidFill>
              </a:rPr>
              <a:t>Practical ideas for healing sensitised responses.</a:t>
            </a:r>
            <a:endParaRPr lang="en-GB" sz="2000" dirty="0">
              <a:solidFill>
                <a:srgbClr val="00B0F0"/>
              </a:solidFill>
            </a:endParaRPr>
          </a:p>
        </p:txBody>
      </p:sp>
      <p:sp>
        <p:nvSpPr>
          <p:cNvPr id="3" name="Content Placeholder 2">
            <a:extLst>
              <a:ext uri="{FF2B5EF4-FFF2-40B4-BE49-F238E27FC236}">
                <a16:creationId xmlns:a16="http://schemas.microsoft.com/office/drawing/2014/main" id="{D330426B-2FC9-494F-A62F-6E4262130060}"/>
              </a:ext>
            </a:extLst>
          </p:cNvPr>
          <p:cNvSpPr>
            <a:spLocks noGrp="1"/>
          </p:cNvSpPr>
          <p:nvPr>
            <p:ph type="subTitle" idx="1"/>
          </p:nvPr>
        </p:nvSpPr>
        <p:spPr>
          <a:xfrm>
            <a:off x="6991350" y="3962003"/>
            <a:ext cx="4179570" cy="365125"/>
          </a:xfrm>
        </p:spPr>
        <p:txBody>
          <a:bodyPr>
            <a:normAutofit/>
          </a:bodyPr>
          <a:lstStyle/>
          <a:p>
            <a:endParaRPr lang="en-GB" dirty="0"/>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30265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68CF-1864-ABE2-E8EA-7B0C5DB563B7}"/>
              </a:ext>
            </a:extLst>
          </p:cNvPr>
          <p:cNvSpPr>
            <a:spLocks noGrp="1"/>
          </p:cNvSpPr>
          <p:nvPr>
            <p:ph type="title"/>
          </p:nvPr>
        </p:nvSpPr>
        <p:spPr/>
        <p:txBody>
          <a:bodyPr/>
          <a:lstStyle/>
          <a:p>
            <a:r>
              <a:rPr lang="en-GB" dirty="0"/>
              <a:t>KALMAR </a:t>
            </a:r>
            <a:r>
              <a:rPr lang="en-GB"/>
              <a:t>tool - Marti Smith </a:t>
            </a:r>
            <a:endParaRPr lang="en-GB" dirty="0"/>
          </a:p>
        </p:txBody>
      </p:sp>
      <p:sp>
        <p:nvSpPr>
          <p:cNvPr id="3" name="Date Placeholder 2">
            <a:extLst>
              <a:ext uri="{FF2B5EF4-FFF2-40B4-BE49-F238E27FC236}">
                <a16:creationId xmlns:a16="http://schemas.microsoft.com/office/drawing/2014/main" id="{78B69FFF-D750-E04C-889D-B306C0061ADC}"/>
              </a:ext>
            </a:extLst>
          </p:cNvPr>
          <p:cNvSpPr>
            <a:spLocks noGrp="1"/>
          </p:cNvSpPr>
          <p:nvPr>
            <p:ph type="dt" sz="half" idx="10"/>
          </p:nvPr>
        </p:nvSpPr>
        <p:spPr/>
        <p:txBody>
          <a:bodyPr/>
          <a:lstStyle/>
          <a:p>
            <a:r>
              <a:rPr lang="en-US" dirty="0"/>
              <a:t>2023</a:t>
            </a:r>
          </a:p>
        </p:txBody>
      </p:sp>
      <p:sp>
        <p:nvSpPr>
          <p:cNvPr id="4" name="Footer Placeholder 3">
            <a:extLst>
              <a:ext uri="{FF2B5EF4-FFF2-40B4-BE49-F238E27FC236}">
                <a16:creationId xmlns:a16="http://schemas.microsoft.com/office/drawing/2014/main" id="{74FE17AF-66F3-2231-4613-9670A0E6F8D9}"/>
              </a:ext>
            </a:extLst>
          </p:cNvPr>
          <p:cNvSpPr>
            <a:spLocks noGrp="1"/>
          </p:cNvSpPr>
          <p:nvPr>
            <p:ph type="ftr" sz="quarter" idx="11"/>
          </p:nvPr>
        </p:nvSpPr>
        <p:spPr/>
        <p:txBody>
          <a:bodyPr/>
          <a:lstStyle/>
          <a:p>
            <a:r>
              <a:rPr lang="en-US" dirty="0"/>
              <a:t>Trauma ID Conference </a:t>
            </a:r>
          </a:p>
        </p:txBody>
      </p:sp>
      <p:sp>
        <p:nvSpPr>
          <p:cNvPr id="5" name="Slide Number Placeholder 4">
            <a:extLst>
              <a:ext uri="{FF2B5EF4-FFF2-40B4-BE49-F238E27FC236}">
                <a16:creationId xmlns:a16="http://schemas.microsoft.com/office/drawing/2014/main" id="{355174D3-8CAB-3168-6DFC-6E6F23E29B91}"/>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
        <p:nvSpPr>
          <p:cNvPr id="11" name="TextBox 10">
            <a:extLst>
              <a:ext uri="{FF2B5EF4-FFF2-40B4-BE49-F238E27FC236}">
                <a16:creationId xmlns:a16="http://schemas.microsoft.com/office/drawing/2014/main" id="{B215878D-3AED-9598-2FBB-D1976725D380}"/>
              </a:ext>
            </a:extLst>
          </p:cNvPr>
          <p:cNvSpPr txBox="1"/>
          <p:nvPr/>
        </p:nvSpPr>
        <p:spPr>
          <a:xfrm>
            <a:off x="666750" y="1888450"/>
            <a:ext cx="11049000" cy="3785652"/>
          </a:xfrm>
          <a:prstGeom prst="rect">
            <a:avLst/>
          </a:prstGeom>
          <a:noFill/>
        </p:spPr>
        <p:txBody>
          <a:bodyPr wrap="square" rtlCol="0">
            <a:spAutoFit/>
          </a:bodyPr>
          <a:lstStyle/>
          <a:p>
            <a:pPr algn="ctr"/>
            <a:r>
              <a:rPr lang="en-GB" sz="2400" b="0" i="1" dirty="0">
                <a:solidFill>
                  <a:srgbClr val="212529"/>
                </a:solidFill>
                <a:effectLst/>
                <a:latin typeface="-apple-system"/>
              </a:rPr>
              <a:t>KALMAR (pronounced “Calmer”) is a tool to help identify therapeutic activities and approaches that are most likely to have positive outcomes based on observations made by caregivers. The theory for the tool is based on work by </a:t>
            </a:r>
            <a:r>
              <a:rPr lang="en-GB" sz="2400" b="0" i="1" dirty="0" err="1">
                <a:solidFill>
                  <a:srgbClr val="212529"/>
                </a:solidFill>
                <a:effectLst/>
                <a:latin typeface="-apple-system"/>
              </a:rPr>
              <a:t>Dr.</a:t>
            </a:r>
            <a:r>
              <a:rPr lang="en-GB" sz="2400" b="0" i="1" dirty="0">
                <a:solidFill>
                  <a:srgbClr val="212529"/>
                </a:solidFill>
                <a:effectLst/>
                <a:latin typeface="-apple-system"/>
              </a:rPr>
              <a:t> Bruce Perry and his NMT© model from the Neurosequential network as well as the TBRI method from The Karyn Purvis Institute for Child Development.</a:t>
            </a:r>
          </a:p>
          <a:p>
            <a:pPr algn="ctr"/>
            <a:endParaRPr lang="en-GB" sz="2400" i="1" dirty="0">
              <a:solidFill>
                <a:srgbClr val="212529"/>
              </a:solidFill>
              <a:latin typeface="-apple-system"/>
            </a:endParaRPr>
          </a:p>
          <a:p>
            <a:pPr algn="ctr"/>
            <a:r>
              <a:rPr lang="en-GB" sz="2400" b="0" i="0" dirty="0">
                <a:solidFill>
                  <a:srgbClr val="212529"/>
                </a:solidFill>
                <a:effectLst/>
                <a:latin typeface="-apple-system"/>
              </a:rPr>
              <a:t>The 16 questions are </a:t>
            </a:r>
            <a:r>
              <a:rPr lang="en-GB" sz="2400" b="0" i="0" dirty="0" err="1">
                <a:solidFill>
                  <a:srgbClr val="212529"/>
                </a:solidFill>
                <a:effectLst/>
                <a:latin typeface="-apple-system"/>
              </a:rPr>
              <a:t>modeled</a:t>
            </a:r>
            <a:r>
              <a:rPr lang="en-GB" sz="2400" b="0" i="0" dirty="0">
                <a:solidFill>
                  <a:srgbClr val="212529"/>
                </a:solidFill>
                <a:effectLst/>
                <a:latin typeface="-apple-system"/>
              </a:rPr>
              <a:t> after the Neurosequential Model of Therapeutics© Metric developed by </a:t>
            </a:r>
            <a:r>
              <a:rPr lang="en-GB" sz="2400" b="0" i="0" dirty="0" err="1">
                <a:solidFill>
                  <a:srgbClr val="212529"/>
                </a:solidFill>
                <a:effectLst/>
                <a:latin typeface="-apple-system"/>
              </a:rPr>
              <a:t>Dr.</a:t>
            </a:r>
            <a:r>
              <a:rPr lang="en-GB" sz="2400" b="0" i="0" dirty="0">
                <a:solidFill>
                  <a:srgbClr val="212529"/>
                </a:solidFill>
                <a:effectLst/>
                <a:latin typeface="-apple-system"/>
              </a:rPr>
              <a:t> Perry and his colleagues. Based upon the ratings (appropriate to concerning), those activities are cross-referenced and weighted in regard to the likelihood that it will be beneficial for the individual. </a:t>
            </a:r>
            <a:endParaRPr lang="en-GB" sz="2000" dirty="0"/>
          </a:p>
        </p:txBody>
      </p:sp>
    </p:spTree>
    <p:extLst>
      <p:ext uri="{BB962C8B-B14F-4D97-AF65-F5344CB8AC3E}">
        <p14:creationId xmlns:p14="http://schemas.microsoft.com/office/powerpoint/2010/main" val="1881603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0027E6-5CF5-4A63-A9F0-E856762A7A29}"/>
              </a:ext>
            </a:extLst>
          </p:cNvPr>
          <p:cNvSpPr>
            <a:spLocks noGrp="1"/>
          </p:cNvSpPr>
          <p:nvPr>
            <p:ph type="title"/>
          </p:nvPr>
        </p:nvSpPr>
        <p:spPr>
          <a:xfrm>
            <a:off x="1019174" y="136525"/>
            <a:ext cx="10810876" cy="949325"/>
          </a:xfrm>
        </p:spPr>
        <p:txBody>
          <a:bodyPr>
            <a:normAutofit fontScale="90000"/>
          </a:bodyPr>
          <a:lstStyle/>
          <a:p>
            <a:r>
              <a:rPr lang="en-GB" dirty="0"/>
              <a:t>The Kalmar Tool - </a:t>
            </a:r>
            <a:r>
              <a:rPr lang="en-GB" sz="2200" dirty="0" err="1"/>
              <a:t>marti</a:t>
            </a:r>
            <a:r>
              <a:rPr lang="en-GB" sz="2200" dirty="0"/>
              <a:t> Smith  </a:t>
            </a:r>
            <a:r>
              <a:rPr lang="en-GB" sz="1000" dirty="0">
                <a:hlinkClick r:id="rId3"/>
              </a:rPr>
              <a:t>http://kalmar.creativetherapies.com/Assessment/Questions</a:t>
            </a:r>
            <a:r>
              <a:rPr lang="en-GB" sz="1000" dirty="0"/>
              <a:t> </a:t>
            </a:r>
            <a:br>
              <a:rPr lang="en-GB" dirty="0"/>
            </a:br>
            <a:endParaRPr lang="en-GB" dirty="0"/>
          </a:p>
        </p:txBody>
      </p:sp>
      <p:sp>
        <p:nvSpPr>
          <p:cNvPr id="8" name="Text Placeholder 7">
            <a:extLst>
              <a:ext uri="{FF2B5EF4-FFF2-40B4-BE49-F238E27FC236}">
                <a16:creationId xmlns:a16="http://schemas.microsoft.com/office/drawing/2014/main" id="{F1165060-901C-4DA7-88FE-41BAB87CB4E5}"/>
              </a:ext>
            </a:extLst>
          </p:cNvPr>
          <p:cNvSpPr>
            <a:spLocks noGrp="1"/>
          </p:cNvSpPr>
          <p:nvPr>
            <p:ph type="body" idx="1"/>
          </p:nvPr>
        </p:nvSpPr>
        <p:spPr>
          <a:xfrm>
            <a:off x="459104" y="2868930"/>
            <a:ext cx="2512696" cy="3237402"/>
          </a:xfrm>
        </p:spPr>
        <p:txBody>
          <a:bodyPr>
            <a:normAutofit/>
          </a:bodyPr>
          <a:lstStyle/>
          <a:p>
            <a:endParaRPr lang="en-GB" b="1" dirty="0"/>
          </a:p>
          <a:p>
            <a:r>
              <a:rPr lang="en-GB" b="1" dirty="0"/>
              <a:t>. </a:t>
            </a:r>
          </a:p>
          <a:p>
            <a:endParaRPr lang="en-GB" b="1" dirty="0">
              <a:solidFill>
                <a:schemeClr val="accent5">
                  <a:lumMod val="75000"/>
                </a:schemeClr>
              </a:solidFill>
            </a:endParaRPr>
          </a:p>
          <a:p>
            <a:endParaRPr lang="en-GB" b="1" dirty="0">
              <a:solidFill>
                <a:schemeClr val="accent5">
                  <a:lumMod val="75000"/>
                </a:schemeClr>
              </a:solidFill>
            </a:endParaRPr>
          </a:p>
        </p:txBody>
      </p:sp>
      <p:sp>
        <p:nvSpPr>
          <p:cNvPr id="4" name="Date Placeholder 3">
            <a:extLst>
              <a:ext uri="{FF2B5EF4-FFF2-40B4-BE49-F238E27FC236}">
                <a16:creationId xmlns:a16="http://schemas.microsoft.com/office/drawing/2014/main" id="{046AC8BE-12E2-4EF8-9817-744AE4DE675C}"/>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31574F83-07B9-4D2E-95B5-978A9A1CBBDD}"/>
              </a:ext>
            </a:extLst>
          </p:cNvPr>
          <p:cNvSpPr>
            <a:spLocks noGrp="1"/>
          </p:cNvSpPr>
          <p:nvPr>
            <p:ph type="ftr" sz="quarter" idx="11"/>
          </p:nvPr>
        </p:nvSpPr>
        <p:spPr/>
        <p:txBody>
          <a:bodyPr/>
          <a:lstStyle/>
          <a:p>
            <a:r>
              <a:rPr lang="en-US" dirty="0"/>
              <a:t>Trauma ID conference</a:t>
            </a:r>
          </a:p>
        </p:txBody>
      </p:sp>
      <p:sp>
        <p:nvSpPr>
          <p:cNvPr id="6" name="Slide Number Placeholder 5">
            <a:extLst>
              <a:ext uri="{FF2B5EF4-FFF2-40B4-BE49-F238E27FC236}">
                <a16:creationId xmlns:a16="http://schemas.microsoft.com/office/drawing/2014/main" id="{56AFCB26-0A2B-45D0-9E8F-F2BA5AEFB2CE}"/>
              </a:ext>
            </a:extLst>
          </p:cNvPr>
          <p:cNvSpPr>
            <a:spLocks noGrp="1"/>
          </p:cNvSpPr>
          <p:nvPr>
            <p:ph type="sldNum" sz="quarter" idx="12"/>
          </p:nvPr>
        </p:nvSpPr>
        <p:spPr/>
        <p:txBody>
          <a:bodyPr/>
          <a:lstStyle/>
          <a:p>
            <a:fld id="{A49DFD55-3C28-40EF-9E31-A92D2E4017FF}" type="slidenum">
              <a:rPr lang="en-US" smtClean="0"/>
              <a:pPr/>
              <a:t>14</a:t>
            </a:fld>
            <a:endParaRPr lang="en-US" dirty="0"/>
          </a:p>
        </p:txBody>
      </p:sp>
      <p:pic>
        <p:nvPicPr>
          <p:cNvPr id="10" name="Picture 9">
            <a:extLst>
              <a:ext uri="{FF2B5EF4-FFF2-40B4-BE49-F238E27FC236}">
                <a16:creationId xmlns:a16="http://schemas.microsoft.com/office/drawing/2014/main" id="{1D76981B-AF43-7B5F-7417-3709836084C8}"/>
              </a:ext>
            </a:extLst>
          </p:cNvPr>
          <p:cNvPicPr>
            <a:picLocks noChangeAspect="1"/>
          </p:cNvPicPr>
          <p:nvPr/>
        </p:nvPicPr>
        <p:blipFill rotWithShape="1">
          <a:blip r:embed="rId4"/>
          <a:srcRect l="3766" t="10961" r="8360" b="8834"/>
          <a:stretch/>
        </p:blipFill>
        <p:spPr>
          <a:xfrm>
            <a:off x="459104" y="751668"/>
            <a:ext cx="10713722" cy="5500542"/>
          </a:xfrm>
          <a:prstGeom prst="rect">
            <a:avLst/>
          </a:prstGeom>
        </p:spPr>
      </p:pic>
    </p:spTree>
    <p:extLst>
      <p:ext uri="{BB962C8B-B14F-4D97-AF65-F5344CB8AC3E}">
        <p14:creationId xmlns:p14="http://schemas.microsoft.com/office/powerpoint/2010/main" val="139955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0027E6-5CF5-4A63-A9F0-E856762A7A29}"/>
              </a:ext>
            </a:extLst>
          </p:cNvPr>
          <p:cNvSpPr>
            <a:spLocks noGrp="1"/>
          </p:cNvSpPr>
          <p:nvPr>
            <p:ph type="title"/>
          </p:nvPr>
        </p:nvSpPr>
        <p:spPr>
          <a:xfrm>
            <a:off x="1362074" y="881225"/>
            <a:ext cx="7004686" cy="1204912"/>
          </a:xfrm>
        </p:spPr>
        <p:txBody>
          <a:bodyPr>
            <a:normAutofit fontScale="90000"/>
          </a:bodyPr>
          <a:lstStyle/>
          <a:p>
            <a:r>
              <a:rPr lang="en-GB" dirty="0"/>
              <a:t>Use of the KALMAR tool within the National HSLD service </a:t>
            </a:r>
            <a:br>
              <a:rPr lang="en-GB" dirty="0"/>
            </a:br>
            <a:endParaRPr lang="en-GB" dirty="0"/>
          </a:p>
        </p:txBody>
      </p:sp>
      <p:sp>
        <p:nvSpPr>
          <p:cNvPr id="8" name="Text Placeholder 7">
            <a:extLst>
              <a:ext uri="{FF2B5EF4-FFF2-40B4-BE49-F238E27FC236}">
                <a16:creationId xmlns:a16="http://schemas.microsoft.com/office/drawing/2014/main" id="{F1165060-901C-4DA7-88FE-41BAB87CB4E5}"/>
              </a:ext>
            </a:extLst>
          </p:cNvPr>
          <p:cNvSpPr>
            <a:spLocks noGrp="1"/>
          </p:cNvSpPr>
          <p:nvPr>
            <p:ph type="body" idx="1"/>
          </p:nvPr>
        </p:nvSpPr>
        <p:spPr>
          <a:xfrm>
            <a:off x="1362074" y="2086137"/>
            <a:ext cx="7827646" cy="4020195"/>
          </a:xfrm>
        </p:spPr>
        <p:txBody>
          <a:bodyPr>
            <a:normAutofit/>
          </a:bodyPr>
          <a:lstStyle/>
          <a:p>
            <a:r>
              <a:rPr lang="en-GB" dirty="0"/>
              <a:t>Intensive Care Unit in High Secure Learning Disability Services 7 patients – all Mild LD</a:t>
            </a:r>
          </a:p>
          <a:p>
            <a:r>
              <a:rPr lang="en-GB" dirty="0"/>
              <a:t>4 Managed under Long Term Segregation (LTS) with varying reductions in restriction however not outside of room more than ½ their usual day – a Kalmar assessment was completed on each of those under LTS  </a:t>
            </a:r>
          </a:p>
          <a:p>
            <a:r>
              <a:rPr lang="en-GB" dirty="0"/>
              <a:t>Restricted due to types of behaviours that fall on a continuum </a:t>
            </a:r>
          </a:p>
          <a:p>
            <a:pPr algn="ctr"/>
            <a:r>
              <a:rPr lang="en-GB" dirty="0">
                <a:solidFill>
                  <a:srgbClr val="00B0F0"/>
                </a:solidFill>
              </a:rPr>
              <a:t>life threat assault--------------------------</a:t>
            </a:r>
            <a:r>
              <a:rPr lang="en-GB" dirty="0">
                <a:solidFill>
                  <a:srgbClr val="00B0F0"/>
                </a:solidFill>
                <a:sym typeface="Wingdings" panose="05000000000000000000" pitchFamily="2" charset="2"/>
              </a:rPr>
              <a:t></a:t>
            </a:r>
            <a:r>
              <a:rPr lang="en-GB" dirty="0">
                <a:solidFill>
                  <a:srgbClr val="00B0F0"/>
                </a:solidFill>
              </a:rPr>
              <a:t>Repeated critical incidents </a:t>
            </a:r>
          </a:p>
          <a:p>
            <a:endParaRPr lang="en-GB" b="1" dirty="0">
              <a:solidFill>
                <a:schemeClr val="accent5">
                  <a:lumMod val="75000"/>
                </a:schemeClr>
              </a:solidFill>
            </a:endParaRPr>
          </a:p>
          <a:p>
            <a:endParaRPr lang="en-GB" b="1" dirty="0">
              <a:solidFill>
                <a:schemeClr val="accent5">
                  <a:lumMod val="75000"/>
                </a:schemeClr>
              </a:solidFill>
            </a:endParaRPr>
          </a:p>
        </p:txBody>
      </p:sp>
      <p:sp>
        <p:nvSpPr>
          <p:cNvPr id="4" name="Date Placeholder 3">
            <a:extLst>
              <a:ext uri="{FF2B5EF4-FFF2-40B4-BE49-F238E27FC236}">
                <a16:creationId xmlns:a16="http://schemas.microsoft.com/office/drawing/2014/main" id="{046AC8BE-12E2-4EF8-9817-744AE4DE675C}"/>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31574F83-07B9-4D2E-95B5-978A9A1CBBDD}"/>
              </a:ext>
            </a:extLst>
          </p:cNvPr>
          <p:cNvSpPr>
            <a:spLocks noGrp="1"/>
          </p:cNvSpPr>
          <p:nvPr>
            <p:ph type="ftr" sz="quarter" idx="11"/>
          </p:nvPr>
        </p:nvSpPr>
        <p:spPr/>
        <p:txBody>
          <a:bodyPr/>
          <a:lstStyle/>
          <a:p>
            <a:r>
              <a:rPr lang="en-US" dirty="0"/>
              <a:t>Trauma ID Conference </a:t>
            </a:r>
          </a:p>
        </p:txBody>
      </p:sp>
      <p:sp>
        <p:nvSpPr>
          <p:cNvPr id="6" name="Slide Number Placeholder 5">
            <a:extLst>
              <a:ext uri="{FF2B5EF4-FFF2-40B4-BE49-F238E27FC236}">
                <a16:creationId xmlns:a16="http://schemas.microsoft.com/office/drawing/2014/main" id="{56AFCB26-0A2B-45D0-9E8F-F2BA5AEFB2CE}"/>
              </a:ext>
            </a:extLst>
          </p:cNvPr>
          <p:cNvSpPr>
            <a:spLocks noGrp="1"/>
          </p:cNvSpPr>
          <p:nvPr>
            <p:ph type="sldNum" sz="quarter" idx="12"/>
          </p:nvPr>
        </p:nvSpPr>
        <p:spPr/>
        <p:txBody>
          <a:bodyPr/>
          <a:lstStyle/>
          <a:p>
            <a:fld id="{A49DFD55-3C28-40EF-9E31-A92D2E4017FF}" type="slidenum">
              <a:rPr lang="en-US" smtClean="0"/>
              <a:pPr/>
              <a:t>15</a:t>
            </a:fld>
            <a:endParaRPr lang="en-US" dirty="0"/>
          </a:p>
        </p:txBody>
      </p:sp>
      <p:graphicFrame>
        <p:nvGraphicFramePr>
          <p:cNvPr id="10" name="Table 9">
            <a:extLst>
              <a:ext uri="{FF2B5EF4-FFF2-40B4-BE49-F238E27FC236}">
                <a16:creationId xmlns:a16="http://schemas.microsoft.com/office/drawing/2014/main" id="{F7421307-54D2-359E-EFDC-BD98E628368B}"/>
              </a:ext>
            </a:extLst>
          </p:cNvPr>
          <p:cNvGraphicFramePr>
            <a:graphicFrameLocks noGrp="1"/>
          </p:cNvGraphicFramePr>
          <p:nvPr>
            <p:extLst>
              <p:ext uri="{D42A27DB-BD31-4B8C-83A1-F6EECF244321}">
                <p14:modId xmlns:p14="http://schemas.microsoft.com/office/powerpoint/2010/main" val="2274418603"/>
              </p:ext>
            </p:extLst>
          </p:nvPr>
        </p:nvGraphicFramePr>
        <p:xfrm>
          <a:off x="1883409" y="3851189"/>
          <a:ext cx="5191761" cy="2380152"/>
        </p:xfrm>
        <a:graphic>
          <a:graphicData uri="http://schemas.openxmlformats.org/drawingml/2006/table">
            <a:tbl>
              <a:tblPr firstRow="1" firstCol="1" bandRow="1">
                <a:tableStyleId>{FABFCF23-3B69-468F-B69F-88F6DE6A72F2}</a:tableStyleId>
              </a:tblPr>
              <a:tblGrid>
                <a:gridCol w="788633">
                  <a:extLst>
                    <a:ext uri="{9D8B030D-6E8A-4147-A177-3AD203B41FA5}">
                      <a16:colId xmlns:a16="http://schemas.microsoft.com/office/drawing/2014/main" val="1196921888"/>
                    </a:ext>
                  </a:extLst>
                </a:gridCol>
                <a:gridCol w="598718">
                  <a:extLst>
                    <a:ext uri="{9D8B030D-6E8A-4147-A177-3AD203B41FA5}">
                      <a16:colId xmlns:a16="http://schemas.microsoft.com/office/drawing/2014/main" val="757053082"/>
                    </a:ext>
                  </a:extLst>
                </a:gridCol>
                <a:gridCol w="743569">
                  <a:extLst>
                    <a:ext uri="{9D8B030D-6E8A-4147-A177-3AD203B41FA5}">
                      <a16:colId xmlns:a16="http://schemas.microsoft.com/office/drawing/2014/main" val="3165541456"/>
                    </a:ext>
                  </a:extLst>
                </a:gridCol>
                <a:gridCol w="493566">
                  <a:extLst>
                    <a:ext uri="{9D8B030D-6E8A-4147-A177-3AD203B41FA5}">
                      <a16:colId xmlns:a16="http://schemas.microsoft.com/office/drawing/2014/main" val="2856508650"/>
                    </a:ext>
                  </a:extLst>
                </a:gridCol>
                <a:gridCol w="853012">
                  <a:extLst>
                    <a:ext uri="{9D8B030D-6E8A-4147-A177-3AD203B41FA5}">
                      <a16:colId xmlns:a16="http://schemas.microsoft.com/office/drawing/2014/main" val="1398136634"/>
                    </a:ext>
                  </a:extLst>
                </a:gridCol>
                <a:gridCol w="684554">
                  <a:extLst>
                    <a:ext uri="{9D8B030D-6E8A-4147-A177-3AD203B41FA5}">
                      <a16:colId xmlns:a16="http://schemas.microsoft.com/office/drawing/2014/main" val="2243125863"/>
                    </a:ext>
                  </a:extLst>
                </a:gridCol>
                <a:gridCol w="1029709">
                  <a:extLst>
                    <a:ext uri="{9D8B030D-6E8A-4147-A177-3AD203B41FA5}">
                      <a16:colId xmlns:a16="http://schemas.microsoft.com/office/drawing/2014/main" val="1239772247"/>
                    </a:ext>
                  </a:extLst>
                </a:gridCol>
              </a:tblGrid>
              <a:tr h="806344">
                <a:tc>
                  <a:txBody>
                    <a:bodyPr/>
                    <a:lstStyle/>
                    <a:p>
                      <a:pPr>
                        <a:lnSpc>
                          <a:spcPct val="107000"/>
                        </a:lnSpc>
                        <a:spcAft>
                          <a:spcPts val="800"/>
                        </a:spcAft>
                      </a:pPr>
                      <a:r>
                        <a:rPr lang="en-GB" sz="1100" dirty="0">
                          <a:effectLst/>
                        </a:rPr>
                        <a:t>Client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Age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Brain Stem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DE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Limbic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FC/C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Length of LTS to date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952099"/>
                  </a:ext>
                </a:extLst>
              </a:tr>
              <a:tr h="393452">
                <a:tc>
                  <a:txBody>
                    <a:bodyPr/>
                    <a:lstStyle/>
                    <a:p>
                      <a:pPr>
                        <a:lnSpc>
                          <a:spcPct val="107000"/>
                        </a:lnSpc>
                        <a:spcAft>
                          <a:spcPts val="800"/>
                        </a:spcAft>
                      </a:pPr>
                      <a:r>
                        <a:rPr lang="en-GB" sz="1100">
                          <a:effectLst/>
                        </a:rPr>
                        <a:t>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3 years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7913246"/>
                  </a:ext>
                </a:extLst>
              </a:tr>
              <a:tr h="393452">
                <a:tc>
                  <a:txBody>
                    <a:bodyPr/>
                    <a:lstStyle/>
                    <a:p>
                      <a:pPr>
                        <a:lnSpc>
                          <a:spcPct val="107000"/>
                        </a:lnSpc>
                        <a:spcAft>
                          <a:spcPts val="800"/>
                        </a:spcAft>
                      </a:pPr>
                      <a:r>
                        <a:rPr lang="en-GB" sz="1100">
                          <a:effectLst/>
                        </a:rPr>
                        <a:t>J</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 years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9660790"/>
                  </a:ext>
                </a:extLst>
              </a:tr>
              <a:tr h="393452">
                <a:tc>
                  <a:txBody>
                    <a:bodyPr/>
                    <a:lstStyle/>
                    <a:p>
                      <a:pPr>
                        <a:lnSpc>
                          <a:spcPct val="107000"/>
                        </a:lnSpc>
                        <a:spcAft>
                          <a:spcPts val="800"/>
                        </a:spcAft>
                      </a:pPr>
                      <a:r>
                        <a:rPr lang="en-GB" sz="1100">
                          <a:effectLst/>
                        </a:rPr>
                        <a: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5 years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0146895"/>
                  </a:ext>
                </a:extLst>
              </a:tr>
              <a:tr h="393452">
                <a:tc>
                  <a:txBody>
                    <a:bodyPr/>
                    <a:lstStyle/>
                    <a:p>
                      <a:pPr>
                        <a:lnSpc>
                          <a:spcPct val="107000"/>
                        </a:lnSpc>
                        <a:spcAft>
                          <a:spcPts val="800"/>
                        </a:spcAft>
                      </a:pPr>
                      <a:r>
                        <a:rPr lang="en-GB" sz="1100">
                          <a:effectLst/>
                        </a:rPr>
                        <a:t>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1 ½ years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0791448"/>
                  </a:ext>
                </a:extLst>
              </a:tr>
            </a:tbl>
          </a:graphicData>
        </a:graphic>
      </p:graphicFrame>
    </p:spTree>
    <p:extLst>
      <p:ext uri="{BB962C8B-B14F-4D97-AF65-F5344CB8AC3E}">
        <p14:creationId xmlns:p14="http://schemas.microsoft.com/office/powerpoint/2010/main" val="135928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2ACB-64B9-C348-5B2E-5E29AC4149C4}"/>
              </a:ext>
            </a:extLst>
          </p:cNvPr>
          <p:cNvSpPr>
            <a:spLocks noGrp="1"/>
          </p:cNvSpPr>
          <p:nvPr>
            <p:ph type="title"/>
          </p:nvPr>
        </p:nvSpPr>
        <p:spPr/>
        <p:txBody>
          <a:bodyPr>
            <a:normAutofit fontScale="90000"/>
          </a:bodyPr>
          <a:lstStyle/>
          <a:p>
            <a:r>
              <a:rPr lang="en-GB" dirty="0"/>
              <a:t>Using the Kalmar to support treatment planning</a:t>
            </a:r>
          </a:p>
        </p:txBody>
      </p:sp>
      <p:sp>
        <p:nvSpPr>
          <p:cNvPr id="3" name="Text Placeholder 2">
            <a:extLst>
              <a:ext uri="{FF2B5EF4-FFF2-40B4-BE49-F238E27FC236}">
                <a16:creationId xmlns:a16="http://schemas.microsoft.com/office/drawing/2014/main" id="{D16A9C87-9D7A-4D07-DBE4-B76EFB13A4F9}"/>
              </a:ext>
            </a:extLst>
          </p:cNvPr>
          <p:cNvSpPr>
            <a:spLocks noGrp="1"/>
          </p:cNvSpPr>
          <p:nvPr>
            <p:ph type="body" idx="1"/>
          </p:nvPr>
        </p:nvSpPr>
        <p:spPr/>
        <p:txBody>
          <a:bodyPr/>
          <a:lstStyle/>
          <a:p>
            <a:r>
              <a:rPr lang="en-GB" dirty="0"/>
              <a:t>Example output from assessment &amp; corresponding plan </a:t>
            </a:r>
          </a:p>
        </p:txBody>
      </p:sp>
      <p:sp>
        <p:nvSpPr>
          <p:cNvPr id="4" name="Date Placeholder 3">
            <a:extLst>
              <a:ext uri="{FF2B5EF4-FFF2-40B4-BE49-F238E27FC236}">
                <a16:creationId xmlns:a16="http://schemas.microsoft.com/office/drawing/2014/main" id="{47BEB037-7EF5-AC6D-541A-9AD54314E04B}"/>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900558D2-4F1F-4903-92AB-C54E249B0671}"/>
              </a:ext>
            </a:extLst>
          </p:cNvPr>
          <p:cNvSpPr>
            <a:spLocks noGrp="1"/>
          </p:cNvSpPr>
          <p:nvPr>
            <p:ph type="ftr" sz="quarter" idx="11"/>
          </p:nvPr>
        </p:nvSpPr>
        <p:spPr/>
        <p:txBody>
          <a:bodyPr/>
          <a:lstStyle/>
          <a:p>
            <a:r>
              <a:rPr lang="en-US" dirty="0"/>
              <a:t>Trauma ID Conference </a:t>
            </a:r>
          </a:p>
        </p:txBody>
      </p:sp>
      <p:sp>
        <p:nvSpPr>
          <p:cNvPr id="6" name="Slide Number Placeholder 5">
            <a:extLst>
              <a:ext uri="{FF2B5EF4-FFF2-40B4-BE49-F238E27FC236}">
                <a16:creationId xmlns:a16="http://schemas.microsoft.com/office/drawing/2014/main" id="{56ADED27-B75C-0D4A-DBD6-E3E6C86108E8}"/>
              </a:ext>
            </a:extLst>
          </p:cNvPr>
          <p:cNvSpPr>
            <a:spLocks noGrp="1"/>
          </p:cNvSpPr>
          <p:nvPr>
            <p:ph type="sldNum" sz="quarter" idx="12"/>
          </p:nvPr>
        </p:nvSpPr>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303964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27EF-4099-6F17-4479-EC68BFA57F43}"/>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7AF5F7C-2EA4-55E4-9128-05FB554F33FE}"/>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2C6C58EA-6EA3-E903-3A6B-FBC502232415}"/>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1857163-8A33-8071-CE1F-9249F07021C6}"/>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ECF1BA51-DFAD-2665-8FC0-EC20B338D4C8}"/>
              </a:ext>
            </a:extLst>
          </p:cNvPr>
          <p:cNvSpPr>
            <a:spLocks noGrp="1"/>
          </p:cNvSpPr>
          <p:nvPr>
            <p:ph type="sldNum" sz="quarter" idx="12"/>
          </p:nvPr>
        </p:nvSpPr>
        <p:spPr/>
        <p:txBody>
          <a:bodyPr/>
          <a:lstStyle/>
          <a:p>
            <a:fld id="{A49DFD55-3C28-40EF-9E31-A92D2E4017FF}" type="slidenum">
              <a:rPr lang="en-US" smtClean="0"/>
              <a:pPr/>
              <a:t>17</a:t>
            </a:fld>
            <a:endParaRPr lang="en-US" dirty="0"/>
          </a:p>
        </p:txBody>
      </p:sp>
      <p:graphicFrame>
        <p:nvGraphicFramePr>
          <p:cNvPr id="7" name="Object 6">
            <a:extLst>
              <a:ext uri="{FF2B5EF4-FFF2-40B4-BE49-F238E27FC236}">
                <a16:creationId xmlns:a16="http://schemas.microsoft.com/office/drawing/2014/main" id="{8D9E6760-AD49-7100-1775-2AD6C816D0E7}"/>
              </a:ext>
            </a:extLst>
          </p:cNvPr>
          <p:cNvGraphicFramePr>
            <a:graphicFrameLocks noChangeAspect="1"/>
          </p:cNvGraphicFramePr>
          <p:nvPr>
            <p:extLst>
              <p:ext uri="{D42A27DB-BD31-4B8C-83A1-F6EECF244321}">
                <p14:modId xmlns:p14="http://schemas.microsoft.com/office/powerpoint/2010/main" val="2208005517"/>
              </p:ext>
            </p:extLst>
          </p:nvPr>
        </p:nvGraphicFramePr>
        <p:xfrm>
          <a:off x="1657350" y="614363"/>
          <a:ext cx="8877300" cy="5627687"/>
        </p:xfrm>
        <a:graphic>
          <a:graphicData uri="http://schemas.openxmlformats.org/presentationml/2006/ole">
            <mc:AlternateContent xmlns:mc="http://schemas.openxmlformats.org/markup-compatibility/2006">
              <mc:Choice xmlns:v="urn:schemas-microsoft-com:vml" Requires="v">
                <p:oleObj name="Document" r:id="rId2" imgW="8877336" imgH="5627630" progId="Word.Document.12">
                  <p:embed/>
                </p:oleObj>
              </mc:Choice>
              <mc:Fallback>
                <p:oleObj name="Document" r:id="rId2" imgW="8877336" imgH="5627630" progId="Word.Document.12">
                  <p:embed/>
                  <p:pic>
                    <p:nvPicPr>
                      <p:cNvPr id="7" name="Object 6">
                        <a:extLst>
                          <a:ext uri="{FF2B5EF4-FFF2-40B4-BE49-F238E27FC236}">
                            <a16:creationId xmlns:a16="http://schemas.microsoft.com/office/drawing/2014/main" id="{8D9E6760-AD49-7100-1775-2AD6C816D0E7}"/>
                          </a:ext>
                        </a:extLst>
                      </p:cNvPr>
                      <p:cNvPicPr/>
                      <p:nvPr/>
                    </p:nvPicPr>
                    <p:blipFill>
                      <a:blip r:embed="rId3"/>
                      <a:stretch>
                        <a:fillRect/>
                      </a:stretch>
                    </p:blipFill>
                    <p:spPr>
                      <a:xfrm>
                        <a:off x="1657350" y="614363"/>
                        <a:ext cx="8877300" cy="5627687"/>
                      </a:xfrm>
                      <a:prstGeom prst="rect">
                        <a:avLst/>
                      </a:prstGeom>
                    </p:spPr>
                  </p:pic>
                </p:oleObj>
              </mc:Fallback>
            </mc:AlternateContent>
          </a:graphicData>
        </a:graphic>
      </p:graphicFrame>
    </p:spTree>
    <p:extLst>
      <p:ext uri="{BB962C8B-B14F-4D97-AF65-F5344CB8AC3E}">
        <p14:creationId xmlns:p14="http://schemas.microsoft.com/office/powerpoint/2010/main" val="4282551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902D-6B18-E801-290A-31F05D21A68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0621920-1C68-4C0D-9910-B0736234D740}"/>
              </a:ext>
            </a:extLst>
          </p:cNvPr>
          <p:cNvSpPr>
            <a:spLocks noGrp="1"/>
          </p:cNvSpPr>
          <p:nvPr>
            <p:ph type="body" idx="1"/>
          </p:nvPr>
        </p:nvSpPr>
        <p:spPr/>
        <p:txBody>
          <a:bodyPr/>
          <a:lstStyle/>
          <a:p>
            <a:endParaRPr lang="en-GB"/>
          </a:p>
        </p:txBody>
      </p:sp>
      <p:sp>
        <p:nvSpPr>
          <p:cNvPr id="4" name="Content Placeholder 3">
            <a:extLst>
              <a:ext uri="{FF2B5EF4-FFF2-40B4-BE49-F238E27FC236}">
                <a16:creationId xmlns:a16="http://schemas.microsoft.com/office/drawing/2014/main" id="{5EE92F25-8F6F-1E30-1E54-070A74DDF7B2}"/>
              </a:ext>
            </a:extLst>
          </p:cNvPr>
          <p:cNvSpPr>
            <a:spLocks noGrp="1"/>
          </p:cNvSpPr>
          <p:nvPr>
            <p:ph sz="half" idx="2"/>
          </p:nvPr>
        </p:nvSpPr>
        <p:spPr/>
        <p:txBody>
          <a:bodyPr/>
          <a:lstStyle/>
          <a:p>
            <a:endParaRPr lang="en-GB"/>
          </a:p>
        </p:txBody>
      </p:sp>
      <p:sp>
        <p:nvSpPr>
          <p:cNvPr id="5" name="Text Placeholder 4">
            <a:extLst>
              <a:ext uri="{FF2B5EF4-FFF2-40B4-BE49-F238E27FC236}">
                <a16:creationId xmlns:a16="http://schemas.microsoft.com/office/drawing/2014/main" id="{D84D2D9D-3BD7-094D-CE46-01003F0BD82F}"/>
              </a:ext>
            </a:extLst>
          </p:cNvPr>
          <p:cNvSpPr>
            <a:spLocks noGrp="1"/>
          </p:cNvSpPr>
          <p:nvPr>
            <p:ph type="body" sz="quarter" idx="3"/>
          </p:nvPr>
        </p:nvSpPr>
        <p:spPr/>
        <p:txBody>
          <a:bodyPr/>
          <a:lstStyle/>
          <a:p>
            <a:endParaRPr lang="en-GB" dirty="0"/>
          </a:p>
        </p:txBody>
      </p:sp>
      <p:sp>
        <p:nvSpPr>
          <p:cNvPr id="6" name="Content Placeholder 5">
            <a:extLst>
              <a:ext uri="{FF2B5EF4-FFF2-40B4-BE49-F238E27FC236}">
                <a16:creationId xmlns:a16="http://schemas.microsoft.com/office/drawing/2014/main" id="{08E62D75-F1E7-1A08-6BFA-9EE57C118033}"/>
              </a:ext>
            </a:extLst>
          </p:cNvPr>
          <p:cNvSpPr>
            <a:spLocks noGrp="1"/>
          </p:cNvSpPr>
          <p:nvPr>
            <p:ph sz="quarter" idx="4"/>
          </p:nvPr>
        </p:nvSpPr>
        <p:spPr/>
        <p:txBody>
          <a:bodyPr/>
          <a:lstStyle/>
          <a:p>
            <a:endParaRPr lang="en-GB"/>
          </a:p>
        </p:txBody>
      </p:sp>
      <p:sp>
        <p:nvSpPr>
          <p:cNvPr id="7" name="Text Placeholder 6">
            <a:extLst>
              <a:ext uri="{FF2B5EF4-FFF2-40B4-BE49-F238E27FC236}">
                <a16:creationId xmlns:a16="http://schemas.microsoft.com/office/drawing/2014/main" id="{8DD83865-BC48-D06E-F10F-8927218DFAC1}"/>
              </a:ext>
            </a:extLst>
          </p:cNvPr>
          <p:cNvSpPr>
            <a:spLocks noGrp="1"/>
          </p:cNvSpPr>
          <p:nvPr>
            <p:ph type="body" idx="13"/>
          </p:nvPr>
        </p:nvSpPr>
        <p:spPr/>
        <p:txBody>
          <a:bodyPr/>
          <a:lstStyle/>
          <a:p>
            <a:endParaRPr lang="en-GB" dirty="0"/>
          </a:p>
        </p:txBody>
      </p:sp>
      <p:sp>
        <p:nvSpPr>
          <p:cNvPr id="8" name="Content Placeholder 7">
            <a:extLst>
              <a:ext uri="{FF2B5EF4-FFF2-40B4-BE49-F238E27FC236}">
                <a16:creationId xmlns:a16="http://schemas.microsoft.com/office/drawing/2014/main" id="{99A14B2F-066D-7CB2-A44C-943A4305B288}"/>
              </a:ext>
            </a:extLst>
          </p:cNvPr>
          <p:cNvSpPr>
            <a:spLocks noGrp="1"/>
          </p:cNvSpPr>
          <p:nvPr>
            <p:ph sz="half" idx="14"/>
          </p:nvPr>
        </p:nvSpPr>
        <p:spPr/>
        <p:txBody>
          <a:bodyPr/>
          <a:lstStyle/>
          <a:p>
            <a:endParaRPr lang="en-GB"/>
          </a:p>
        </p:txBody>
      </p:sp>
      <p:sp>
        <p:nvSpPr>
          <p:cNvPr id="9" name="Date Placeholder 8">
            <a:extLst>
              <a:ext uri="{FF2B5EF4-FFF2-40B4-BE49-F238E27FC236}">
                <a16:creationId xmlns:a16="http://schemas.microsoft.com/office/drawing/2014/main" id="{12D22954-7E34-0CA5-68E5-67390E1D39F6}"/>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7A1986BE-2E0C-E0AE-393C-781E944BDB05}"/>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08DF1B0B-3701-EBA9-AB27-DF0F4F44ACC2}"/>
              </a:ext>
            </a:extLst>
          </p:cNvPr>
          <p:cNvSpPr>
            <a:spLocks noGrp="1"/>
          </p:cNvSpPr>
          <p:nvPr>
            <p:ph type="sldNum" sz="quarter" idx="12"/>
          </p:nvPr>
        </p:nvSpPr>
        <p:spPr/>
        <p:txBody>
          <a:bodyPr/>
          <a:lstStyle/>
          <a:p>
            <a:fld id="{A49DFD55-3C28-40EF-9E31-A92D2E4017FF}" type="slidenum">
              <a:rPr lang="en-US" smtClean="0"/>
              <a:pPr/>
              <a:t>18</a:t>
            </a:fld>
            <a:endParaRPr lang="en-US" dirty="0"/>
          </a:p>
        </p:txBody>
      </p:sp>
      <p:pic>
        <p:nvPicPr>
          <p:cNvPr id="27" name="Picture 26">
            <a:extLst>
              <a:ext uri="{FF2B5EF4-FFF2-40B4-BE49-F238E27FC236}">
                <a16:creationId xmlns:a16="http://schemas.microsoft.com/office/drawing/2014/main" id="{F22B79FF-AF61-33F6-3C1F-B56FD5F50223}"/>
              </a:ext>
            </a:extLst>
          </p:cNvPr>
          <p:cNvPicPr>
            <a:picLocks noChangeAspect="1"/>
          </p:cNvPicPr>
          <p:nvPr/>
        </p:nvPicPr>
        <p:blipFill rotWithShape="1">
          <a:blip r:embed="rId3"/>
          <a:srcRect l="6768"/>
          <a:stretch/>
        </p:blipFill>
        <p:spPr>
          <a:xfrm>
            <a:off x="238918" y="95250"/>
            <a:ext cx="11114882" cy="6922770"/>
          </a:xfrm>
          <a:prstGeom prst="rect">
            <a:avLst/>
          </a:prstGeom>
        </p:spPr>
      </p:pic>
    </p:spTree>
    <p:extLst>
      <p:ext uri="{BB962C8B-B14F-4D97-AF65-F5344CB8AC3E}">
        <p14:creationId xmlns:p14="http://schemas.microsoft.com/office/powerpoint/2010/main" val="68320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0027E6-5CF5-4A63-A9F0-E856762A7A29}"/>
              </a:ext>
            </a:extLst>
          </p:cNvPr>
          <p:cNvSpPr>
            <a:spLocks noGrp="1"/>
          </p:cNvSpPr>
          <p:nvPr>
            <p:ph type="title"/>
          </p:nvPr>
        </p:nvSpPr>
        <p:spPr>
          <a:xfrm>
            <a:off x="1362074" y="881225"/>
            <a:ext cx="8044816" cy="1204912"/>
          </a:xfrm>
        </p:spPr>
        <p:txBody>
          <a:bodyPr>
            <a:normAutofit fontScale="90000"/>
          </a:bodyPr>
          <a:lstStyle/>
          <a:p>
            <a:r>
              <a:rPr lang="en-GB" dirty="0"/>
              <a:t>Changing the pathway for our LTS patients  </a:t>
            </a:r>
            <a:br>
              <a:rPr lang="en-GB" dirty="0"/>
            </a:br>
            <a:endParaRPr lang="en-GB" dirty="0"/>
          </a:p>
        </p:txBody>
      </p:sp>
      <p:sp>
        <p:nvSpPr>
          <p:cNvPr id="8" name="Text Placeholder 7">
            <a:extLst>
              <a:ext uri="{FF2B5EF4-FFF2-40B4-BE49-F238E27FC236}">
                <a16:creationId xmlns:a16="http://schemas.microsoft.com/office/drawing/2014/main" id="{F1165060-901C-4DA7-88FE-41BAB87CB4E5}"/>
              </a:ext>
            </a:extLst>
          </p:cNvPr>
          <p:cNvSpPr>
            <a:spLocks noGrp="1"/>
          </p:cNvSpPr>
          <p:nvPr>
            <p:ph type="body" idx="1"/>
          </p:nvPr>
        </p:nvSpPr>
        <p:spPr>
          <a:xfrm>
            <a:off x="1362074" y="2086137"/>
            <a:ext cx="7827646" cy="4020195"/>
          </a:xfrm>
        </p:spPr>
        <p:txBody>
          <a:bodyPr>
            <a:normAutofit/>
          </a:bodyPr>
          <a:lstStyle/>
          <a:p>
            <a:r>
              <a:rPr lang="en-GB" sz="1800" dirty="0"/>
              <a:t>Typical pathway </a:t>
            </a:r>
          </a:p>
          <a:p>
            <a:r>
              <a:rPr lang="en-GB" sz="1800" dirty="0"/>
              <a:t>Reduction in risk through FBA/ Chain analysis/ PBS/ CBT/ SALT (talking therapies). Commonly reduced activities/ OT and reduced connection through physical security. </a:t>
            </a:r>
          </a:p>
          <a:p>
            <a:r>
              <a:rPr lang="en-GB" sz="1800" dirty="0"/>
              <a:t>Renewed Pathway </a:t>
            </a:r>
          </a:p>
          <a:p>
            <a:r>
              <a:rPr lang="en-GB" sz="1800" dirty="0"/>
              <a:t>Higher frequency of alerting and calming interventions, predictable, focus on relational aspects, stage and state aware – linked to concept of dosing and frequency with particular emphasis on meaningful interaction. Bottom-up approach ….need to walk before we run……</a:t>
            </a:r>
          </a:p>
          <a:p>
            <a:endParaRPr lang="en-GB" dirty="0"/>
          </a:p>
          <a:p>
            <a:endParaRPr lang="en-GB" b="1" dirty="0">
              <a:solidFill>
                <a:schemeClr val="accent5">
                  <a:lumMod val="75000"/>
                </a:schemeClr>
              </a:solidFill>
            </a:endParaRPr>
          </a:p>
          <a:p>
            <a:endParaRPr lang="en-GB" b="1" dirty="0">
              <a:solidFill>
                <a:schemeClr val="accent5">
                  <a:lumMod val="75000"/>
                </a:schemeClr>
              </a:solidFill>
            </a:endParaRPr>
          </a:p>
        </p:txBody>
      </p:sp>
      <p:sp>
        <p:nvSpPr>
          <p:cNvPr id="4" name="Date Placeholder 3">
            <a:extLst>
              <a:ext uri="{FF2B5EF4-FFF2-40B4-BE49-F238E27FC236}">
                <a16:creationId xmlns:a16="http://schemas.microsoft.com/office/drawing/2014/main" id="{046AC8BE-12E2-4EF8-9817-744AE4DE675C}"/>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31574F83-07B9-4D2E-95B5-978A9A1CBBDD}"/>
              </a:ext>
            </a:extLst>
          </p:cNvPr>
          <p:cNvSpPr>
            <a:spLocks noGrp="1"/>
          </p:cNvSpPr>
          <p:nvPr>
            <p:ph type="ftr" sz="quarter" idx="11"/>
          </p:nvPr>
        </p:nvSpPr>
        <p:spPr/>
        <p:txBody>
          <a:bodyPr/>
          <a:lstStyle/>
          <a:p>
            <a:r>
              <a:rPr lang="en-US" dirty="0"/>
              <a:t>Trauma ID Conference </a:t>
            </a:r>
          </a:p>
        </p:txBody>
      </p:sp>
      <p:sp>
        <p:nvSpPr>
          <p:cNvPr id="6" name="Slide Number Placeholder 5">
            <a:extLst>
              <a:ext uri="{FF2B5EF4-FFF2-40B4-BE49-F238E27FC236}">
                <a16:creationId xmlns:a16="http://schemas.microsoft.com/office/drawing/2014/main" id="{56AFCB26-0A2B-45D0-9E8F-F2BA5AEFB2CE}"/>
              </a:ext>
            </a:extLst>
          </p:cNvPr>
          <p:cNvSpPr>
            <a:spLocks noGrp="1"/>
          </p:cNvSpPr>
          <p:nvPr>
            <p:ph type="sldNum" sz="quarter" idx="12"/>
          </p:nvPr>
        </p:nvSpPr>
        <p:spPr/>
        <p:txBody>
          <a:bodyPr/>
          <a:lstStyle/>
          <a:p>
            <a:fld id="{A49DFD55-3C28-40EF-9E31-A92D2E4017FF}" type="slidenum">
              <a:rPr lang="en-US" smtClean="0"/>
              <a:pPr/>
              <a:t>19</a:t>
            </a:fld>
            <a:endParaRPr lang="en-US" dirty="0"/>
          </a:p>
        </p:txBody>
      </p:sp>
    </p:spTree>
    <p:extLst>
      <p:ext uri="{BB962C8B-B14F-4D97-AF65-F5344CB8AC3E}">
        <p14:creationId xmlns:p14="http://schemas.microsoft.com/office/powerpoint/2010/main" val="381357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C1C5E2-B410-4652-8D49-9BD1B3ADC7AD}"/>
              </a:ext>
            </a:extLst>
          </p:cNvPr>
          <p:cNvSpPr>
            <a:spLocks noGrp="1"/>
          </p:cNvSpPr>
          <p:nvPr>
            <p:ph type="title"/>
          </p:nvPr>
        </p:nvSpPr>
        <p:spPr>
          <a:xfrm>
            <a:off x="5375275" y="182563"/>
            <a:ext cx="3235325" cy="1204912"/>
          </a:xfrm>
        </p:spPr>
        <p:txBody>
          <a:bodyPr/>
          <a:lstStyle/>
          <a:p>
            <a:r>
              <a:rPr lang="en-GB" b="1" dirty="0"/>
              <a:t>Overview</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type="body" idx="1"/>
          </p:nvPr>
        </p:nvSpPr>
        <p:spPr>
          <a:xfrm>
            <a:off x="5476874" y="2045969"/>
            <a:ext cx="5876925" cy="3803287"/>
          </a:xfrm>
        </p:spPr>
        <p:txBody>
          <a:bodyPr>
            <a:normAutofit/>
          </a:bodyPr>
          <a:lstStyle/>
          <a:p>
            <a:pPr marL="342900" indent="-342900">
              <a:buFont typeface="Arial" panose="020B0604020202020204" pitchFamily="34" charset="0"/>
              <a:buChar char="•"/>
            </a:pPr>
            <a:r>
              <a:rPr lang="en-US" sz="2000" dirty="0"/>
              <a:t>Introduction to the </a:t>
            </a:r>
            <a:r>
              <a:rPr lang="en-US" sz="2000" dirty="0" err="1"/>
              <a:t>Neurosequential</a:t>
            </a:r>
            <a:r>
              <a:rPr lang="en-US" sz="2000" dirty="0"/>
              <a:t> Model</a:t>
            </a:r>
            <a:r>
              <a:rPr lang="en-GB" sz="2000" dirty="0">
                <a:solidFill>
                  <a:srgbClr val="00B0F0"/>
                </a:solidFill>
              </a:rPr>
              <a:t> </a:t>
            </a:r>
            <a:r>
              <a:rPr lang="en-GB" sz="1600" dirty="0"/>
              <a:t>©</a:t>
            </a:r>
            <a:r>
              <a:rPr lang="en-US" sz="2000" dirty="0"/>
              <a:t> </a:t>
            </a:r>
          </a:p>
          <a:p>
            <a:endParaRPr lang="en-US" sz="2000" dirty="0"/>
          </a:p>
          <a:p>
            <a:pPr marL="342900" indent="-342900">
              <a:buFont typeface="Arial" panose="020B0604020202020204" pitchFamily="34" charset="0"/>
              <a:buChar char="•"/>
            </a:pPr>
            <a:r>
              <a:rPr lang="en-US" sz="2000" dirty="0"/>
              <a:t>How it might support reducing restrictive practice.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KALMAR tool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Summary </a:t>
            </a:r>
          </a:p>
        </p:txBody>
      </p:sp>
      <p:sp>
        <p:nvSpPr>
          <p:cNvPr id="5" name="Date Placeholder 4">
            <a:extLst>
              <a:ext uri="{FF2B5EF4-FFF2-40B4-BE49-F238E27FC236}">
                <a16:creationId xmlns:a16="http://schemas.microsoft.com/office/drawing/2014/main" id="{9AB5BAF8-EA80-4AD4-8D83-5960C299573A}"/>
              </a:ext>
            </a:extLst>
          </p:cNvPr>
          <p:cNvSpPr>
            <a:spLocks noGrp="1"/>
          </p:cNvSpPr>
          <p:nvPr>
            <p:ph type="dt" sz="half" idx="10"/>
          </p:nvPr>
        </p:nvSpPr>
        <p:spPr/>
        <p:txBody>
          <a:bodyPr anchor="ctr">
            <a:normAutofit/>
          </a:bodyPr>
          <a:lstStyle/>
          <a:p>
            <a:pPr>
              <a:spcAft>
                <a:spcPts val="600"/>
              </a:spcAft>
            </a:pPr>
            <a:r>
              <a:rPr lang="en-US" dirty="0"/>
              <a:t>2023</a:t>
            </a:r>
          </a:p>
        </p:txBody>
      </p:sp>
      <p:sp>
        <p:nvSpPr>
          <p:cNvPr id="4" name="Footer Placeholder 3">
            <a:extLst>
              <a:ext uri="{FF2B5EF4-FFF2-40B4-BE49-F238E27FC236}">
                <a16:creationId xmlns:a16="http://schemas.microsoft.com/office/drawing/2014/main" id="{36C19884-873C-4D13-BE6D-318CF07B0D12}"/>
              </a:ext>
            </a:extLst>
          </p:cNvPr>
          <p:cNvSpPr>
            <a:spLocks noGrp="1"/>
          </p:cNvSpPr>
          <p:nvPr>
            <p:ph type="ftr" sz="quarter" idx="11"/>
          </p:nvPr>
        </p:nvSpPr>
        <p:spPr/>
        <p:txBody>
          <a:bodyPr anchor="ctr">
            <a:normAutofit/>
          </a:bodyPr>
          <a:lstStyle/>
          <a:p>
            <a:pPr>
              <a:spcAft>
                <a:spcPts val="600"/>
              </a:spcAft>
            </a:pPr>
            <a:r>
              <a:rPr lang="en-US" dirty="0"/>
              <a:t>Trauma ID Conference </a:t>
            </a: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p:txBody>
          <a:bodyPr anchor="ctr">
            <a:normAutofit/>
          </a:bodyPr>
          <a:lstStyle/>
          <a:p>
            <a:pPr>
              <a:spcAft>
                <a:spcPts val="600"/>
              </a:spcAft>
            </a:pPr>
            <a:fld id="{A49DFD55-3C28-40EF-9E31-A92D2E4017FF}" type="slidenum">
              <a:rPr lang="en-US" smtClean="0"/>
              <a:pPr>
                <a:spcAft>
                  <a:spcPts val="600"/>
                </a:spcAft>
              </a:pPr>
              <a:t>2</a:t>
            </a:fld>
            <a:endParaRPr lang="en-US"/>
          </a:p>
        </p:txBody>
      </p:sp>
    </p:spTree>
    <p:extLst>
      <p:ext uri="{BB962C8B-B14F-4D97-AF65-F5344CB8AC3E}">
        <p14:creationId xmlns:p14="http://schemas.microsoft.com/office/powerpoint/2010/main" val="1713219598"/>
      </p:ext>
    </p:extLst>
  </p:cSld>
  <p:clrMapOvr>
    <a:masterClrMapping/>
  </p:clrMapOvr>
  <mc:AlternateContent xmlns:mc="http://schemas.openxmlformats.org/markup-compatibility/2006" xmlns:p14="http://schemas.microsoft.com/office/powerpoint/2010/main">
    <mc:Choice Requires="p14">
      <p:transition spd="slow" p14:dur="2000" advTm="535"/>
    </mc:Choice>
    <mc:Fallback xmlns="">
      <p:transition spd="slow" advTm="53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F6C5-76D8-EB2C-FC76-830A6F44A008}"/>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5115E2EC-AF77-B9CF-F5A4-C4425AFDA9BA}"/>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457B9B00-233D-F49F-4033-2EEB1224F05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C5C70C1-84EE-7293-C5FB-B21774B7A6E3}"/>
              </a:ext>
            </a:extLst>
          </p:cNvPr>
          <p:cNvSpPr>
            <a:spLocks noGrp="1"/>
          </p:cNvSpPr>
          <p:nvPr>
            <p:ph type="sldNum" sz="quarter" idx="12"/>
          </p:nvPr>
        </p:nvSpPr>
        <p:spPr/>
        <p:txBody>
          <a:bodyPr/>
          <a:lstStyle/>
          <a:p>
            <a:fld id="{A49DFD55-3C28-40EF-9E31-A92D2E4017FF}" type="slidenum">
              <a:rPr lang="en-US" smtClean="0"/>
              <a:pPr/>
              <a:t>20</a:t>
            </a:fld>
            <a:endParaRPr lang="en-US" dirty="0"/>
          </a:p>
        </p:txBody>
      </p:sp>
      <p:sp>
        <p:nvSpPr>
          <p:cNvPr id="6" name="Chart Placeholder 5">
            <a:extLst>
              <a:ext uri="{FF2B5EF4-FFF2-40B4-BE49-F238E27FC236}">
                <a16:creationId xmlns:a16="http://schemas.microsoft.com/office/drawing/2014/main" id="{E494655C-BFB5-DC8A-A0DA-0A3BB422DDB7}"/>
              </a:ext>
            </a:extLst>
          </p:cNvPr>
          <p:cNvSpPr>
            <a:spLocks noGrp="1"/>
          </p:cNvSpPr>
          <p:nvPr>
            <p:ph type="chart" sz="quarter" idx="13"/>
          </p:nvPr>
        </p:nvSpPr>
        <p:spPr/>
      </p:sp>
      <p:graphicFrame>
        <p:nvGraphicFramePr>
          <p:cNvPr id="7" name="Object 6">
            <a:hlinkClick r:id="" action="ppaction://ole?verb=0"/>
            <a:extLst>
              <a:ext uri="{FF2B5EF4-FFF2-40B4-BE49-F238E27FC236}">
                <a16:creationId xmlns:a16="http://schemas.microsoft.com/office/drawing/2014/main" id="{A0F6F439-5E4F-3B39-3EA4-A4ECBE010E90}"/>
              </a:ext>
            </a:extLst>
          </p:cNvPr>
          <p:cNvGraphicFramePr>
            <a:graphicFrameLocks noChangeAspect="1"/>
          </p:cNvGraphicFramePr>
          <p:nvPr>
            <p:extLst>
              <p:ext uri="{D42A27DB-BD31-4B8C-83A1-F6EECF244321}">
                <p14:modId xmlns:p14="http://schemas.microsoft.com/office/powerpoint/2010/main" val="829978045"/>
              </p:ext>
            </p:extLst>
          </p:nvPr>
        </p:nvGraphicFramePr>
        <p:xfrm>
          <a:off x="590550" y="365124"/>
          <a:ext cx="10763250" cy="5991225"/>
        </p:xfrm>
        <a:graphic>
          <a:graphicData uri="http://schemas.openxmlformats.org/presentationml/2006/ole">
            <mc:AlternateContent xmlns:mc="http://schemas.openxmlformats.org/markup-compatibility/2006">
              <mc:Choice xmlns:v="urn:schemas-microsoft-com:vml" Requires="v">
                <p:oleObj name="Presentation" r:id="rId2" imgW="6096088" imgH="3429060" progId="PowerPoint.Show.12">
                  <p:embed/>
                </p:oleObj>
              </mc:Choice>
              <mc:Fallback>
                <p:oleObj name="Presentation" r:id="rId2" imgW="6096088" imgH="3429060" progId="PowerPoint.Show.12">
                  <p:embed/>
                  <p:pic>
                    <p:nvPicPr>
                      <p:cNvPr id="2" name="Object 1">
                        <a:hlinkClick r:id="" action="ppaction://ole?verb=0"/>
                        <a:extLst>
                          <a:ext uri="{FF2B5EF4-FFF2-40B4-BE49-F238E27FC236}">
                            <a16:creationId xmlns:a16="http://schemas.microsoft.com/office/drawing/2014/main" id="{E7871D0D-A3EE-3F40-CF98-3EFB262C7EF6}"/>
                          </a:ext>
                        </a:extLst>
                      </p:cNvPr>
                      <p:cNvPicPr/>
                      <p:nvPr/>
                    </p:nvPicPr>
                    <p:blipFill>
                      <a:blip r:embed="rId3"/>
                      <a:stretch>
                        <a:fillRect/>
                      </a:stretch>
                    </p:blipFill>
                    <p:spPr>
                      <a:xfrm>
                        <a:off x="590550" y="365124"/>
                        <a:ext cx="10763250" cy="5991225"/>
                      </a:xfrm>
                      <a:prstGeom prst="rect">
                        <a:avLst/>
                      </a:prstGeom>
                    </p:spPr>
                  </p:pic>
                </p:oleObj>
              </mc:Fallback>
            </mc:AlternateContent>
          </a:graphicData>
        </a:graphic>
      </p:graphicFrame>
    </p:spTree>
    <p:extLst>
      <p:ext uri="{BB962C8B-B14F-4D97-AF65-F5344CB8AC3E}">
        <p14:creationId xmlns:p14="http://schemas.microsoft.com/office/powerpoint/2010/main" val="3362993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165060-901C-4DA7-88FE-41BAB87CB4E5}"/>
              </a:ext>
            </a:extLst>
          </p:cNvPr>
          <p:cNvSpPr>
            <a:spLocks noGrp="1"/>
          </p:cNvSpPr>
          <p:nvPr>
            <p:ph type="body" idx="1"/>
          </p:nvPr>
        </p:nvSpPr>
        <p:spPr>
          <a:xfrm>
            <a:off x="1362074" y="2086137"/>
            <a:ext cx="7827646" cy="4020195"/>
          </a:xfrm>
        </p:spPr>
        <p:txBody>
          <a:bodyPr>
            <a:normAutofit/>
          </a:bodyPr>
          <a:lstStyle/>
          <a:p>
            <a:endParaRPr lang="en-GB" dirty="0"/>
          </a:p>
          <a:p>
            <a:endParaRPr lang="en-GB" b="1" dirty="0">
              <a:solidFill>
                <a:schemeClr val="accent5">
                  <a:lumMod val="75000"/>
                </a:schemeClr>
              </a:solidFill>
            </a:endParaRPr>
          </a:p>
          <a:p>
            <a:endParaRPr lang="en-GB" b="1" dirty="0">
              <a:solidFill>
                <a:schemeClr val="accent5">
                  <a:lumMod val="75000"/>
                </a:schemeClr>
              </a:solidFill>
            </a:endParaRPr>
          </a:p>
        </p:txBody>
      </p:sp>
      <p:sp>
        <p:nvSpPr>
          <p:cNvPr id="4" name="Date Placeholder 3">
            <a:extLst>
              <a:ext uri="{FF2B5EF4-FFF2-40B4-BE49-F238E27FC236}">
                <a16:creationId xmlns:a16="http://schemas.microsoft.com/office/drawing/2014/main" id="{046AC8BE-12E2-4EF8-9817-744AE4DE675C}"/>
              </a:ext>
            </a:extLst>
          </p:cNvPr>
          <p:cNvSpPr>
            <a:spLocks noGrp="1"/>
          </p:cNvSpPr>
          <p:nvPr>
            <p:ph type="dt" sz="half" idx="10"/>
          </p:nvPr>
        </p:nvSpPr>
        <p:spPr/>
        <p:txBody>
          <a:bodyPr/>
          <a:lstStyle/>
          <a:p>
            <a:r>
              <a:rPr lang="en-US" dirty="0"/>
              <a:t>2023</a:t>
            </a:r>
          </a:p>
        </p:txBody>
      </p:sp>
      <p:sp>
        <p:nvSpPr>
          <p:cNvPr id="5" name="Footer Placeholder 4">
            <a:extLst>
              <a:ext uri="{FF2B5EF4-FFF2-40B4-BE49-F238E27FC236}">
                <a16:creationId xmlns:a16="http://schemas.microsoft.com/office/drawing/2014/main" id="{31574F83-07B9-4D2E-95B5-978A9A1CBBDD}"/>
              </a:ext>
            </a:extLst>
          </p:cNvPr>
          <p:cNvSpPr>
            <a:spLocks noGrp="1"/>
          </p:cNvSpPr>
          <p:nvPr>
            <p:ph type="ftr" sz="quarter" idx="11"/>
          </p:nvPr>
        </p:nvSpPr>
        <p:spPr/>
        <p:txBody>
          <a:bodyPr/>
          <a:lstStyle/>
          <a:p>
            <a:r>
              <a:rPr lang="en-US" dirty="0"/>
              <a:t>Trauma ID Conference </a:t>
            </a:r>
          </a:p>
        </p:txBody>
      </p:sp>
      <p:sp>
        <p:nvSpPr>
          <p:cNvPr id="6" name="Slide Number Placeholder 5">
            <a:extLst>
              <a:ext uri="{FF2B5EF4-FFF2-40B4-BE49-F238E27FC236}">
                <a16:creationId xmlns:a16="http://schemas.microsoft.com/office/drawing/2014/main" id="{56AFCB26-0A2B-45D0-9E8F-F2BA5AEFB2CE}"/>
              </a:ext>
            </a:extLst>
          </p:cNvPr>
          <p:cNvSpPr>
            <a:spLocks noGrp="1"/>
          </p:cNvSpPr>
          <p:nvPr>
            <p:ph type="sldNum" sz="quarter" idx="12"/>
          </p:nvPr>
        </p:nvSpPr>
        <p:spPr/>
        <p:txBody>
          <a:bodyPr/>
          <a:lstStyle/>
          <a:p>
            <a:fld id="{A49DFD55-3C28-40EF-9E31-A92D2E4017FF}" type="slidenum">
              <a:rPr lang="en-US" smtClean="0"/>
              <a:pPr/>
              <a:t>21</a:t>
            </a:fld>
            <a:endParaRPr lang="en-US" dirty="0"/>
          </a:p>
        </p:txBody>
      </p:sp>
      <p:pic>
        <p:nvPicPr>
          <p:cNvPr id="3" name="Picture 2">
            <a:extLst>
              <a:ext uri="{FF2B5EF4-FFF2-40B4-BE49-F238E27FC236}">
                <a16:creationId xmlns:a16="http://schemas.microsoft.com/office/drawing/2014/main" id="{40196172-F296-8644-F5A5-07CE6580B7EC}"/>
              </a:ext>
            </a:extLst>
          </p:cNvPr>
          <p:cNvPicPr>
            <a:picLocks noChangeAspect="1"/>
          </p:cNvPicPr>
          <p:nvPr/>
        </p:nvPicPr>
        <p:blipFill rotWithShape="1">
          <a:blip r:embed="rId2"/>
          <a:srcRect l="7912" t="13814" b="2560"/>
          <a:stretch/>
        </p:blipFill>
        <p:spPr>
          <a:xfrm>
            <a:off x="1046480" y="257261"/>
            <a:ext cx="8041640" cy="5974080"/>
          </a:xfrm>
          <a:prstGeom prst="rect">
            <a:avLst/>
          </a:prstGeom>
        </p:spPr>
      </p:pic>
      <p:sp>
        <p:nvSpPr>
          <p:cNvPr id="10" name="Title 9">
            <a:extLst>
              <a:ext uri="{FF2B5EF4-FFF2-40B4-BE49-F238E27FC236}">
                <a16:creationId xmlns:a16="http://schemas.microsoft.com/office/drawing/2014/main" id="{AAEC5974-DE77-ACFE-130C-524791AE98CE}"/>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453354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3C1-E676-597C-ABE1-1F9A5170F766}"/>
              </a:ext>
            </a:extLst>
          </p:cNvPr>
          <p:cNvSpPr>
            <a:spLocks noGrp="1"/>
          </p:cNvSpPr>
          <p:nvPr>
            <p:ph type="title"/>
          </p:nvPr>
        </p:nvSpPr>
        <p:spPr/>
        <p:txBody>
          <a:bodyPr/>
          <a:lstStyle/>
          <a:p>
            <a:r>
              <a:rPr lang="en-GB" dirty="0"/>
              <a:t>Summary </a:t>
            </a:r>
          </a:p>
        </p:txBody>
      </p:sp>
      <p:sp>
        <p:nvSpPr>
          <p:cNvPr id="9" name="Date Placeholder 8">
            <a:extLst>
              <a:ext uri="{FF2B5EF4-FFF2-40B4-BE49-F238E27FC236}">
                <a16:creationId xmlns:a16="http://schemas.microsoft.com/office/drawing/2014/main" id="{AADA2329-4ED3-73FD-EC5F-3C235C2539F5}"/>
              </a:ext>
            </a:extLst>
          </p:cNvPr>
          <p:cNvSpPr>
            <a:spLocks noGrp="1"/>
          </p:cNvSpPr>
          <p:nvPr>
            <p:ph type="dt" sz="half" idx="10"/>
          </p:nvPr>
        </p:nvSpPr>
        <p:spPr/>
        <p:txBody>
          <a:bodyPr/>
          <a:lstStyle/>
          <a:p>
            <a:endParaRPr lang="en-US" dirty="0"/>
          </a:p>
        </p:txBody>
      </p:sp>
      <p:sp>
        <p:nvSpPr>
          <p:cNvPr id="10" name="Footer Placeholder 9">
            <a:extLst>
              <a:ext uri="{FF2B5EF4-FFF2-40B4-BE49-F238E27FC236}">
                <a16:creationId xmlns:a16="http://schemas.microsoft.com/office/drawing/2014/main" id="{B4747E83-FE3D-1B87-24BA-638020A5EBB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AFB5E47C-EB7D-1646-8207-1188F2C47D46}"/>
              </a:ext>
            </a:extLst>
          </p:cNvPr>
          <p:cNvSpPr>
            <a:spLocks noGrp="1"/>
          </p:cNvSpPr>
          <p:nvPr>
            <p:ph type="sldNum" sz="quarter" idx="12"/>
          </p:nvPr>
        </p:nvSpPr>
        <p:spPr/>
        <p:txBody>
          <a:bodyPr/>
          <a:lstStyle/>
          <a:p>
            <a:fld id="{A49DFD55-3C28-40EF-9E31-A92D2E4017FF}" type="slidenum">
              <a:rPr lang="en-US" smtClean="0"/>
              <a:pPr/>
              <a:t>22</a:t>
            </a:fld>
            <a:endParaRPr lang="en-US" dirty="0"/>
          </a:p>
        </p:txBody>
      </p:sp>
      <p:sp>
        <p:nvSpPr>
          <p:cNvPr id="12" name="TextBox 11">
            <a:extLst>
              <a:ext uri="{FF2B5EF4-FFF2-40B4-BE49-F238E27FC236}">
                <a16:creationId xmlns:a16="http://schemas.microsoft.com/office/drawing/2014/main" id="{92DEBE32-BC1F-485A-ED65-D51818902CD1}"/>
              </a:ext>
            </a:extLst>
          </p:cNvPr>
          <p:cNvSpPr txBox="1"/>
          <p:nvPr/>
        </p:nvSpPr>
        <p:spPr>
          <a:xfrm>
            <a:off x="1243104" y="1907002"/>
            <a:ext cx="10110696" cy="4247317"/>
          </a:xfrm>
          <a:prstGeom prst="rect">
            <a:avLst/>
          </a:prstGeom>
          <a:noFill/>
        </p:spPr>
        <p:txBody>
          <a:bodyPr wrap="square" rtlCol="0">
            <a:spAutoFit/>
          </a:bodyPr>
          <a:lstStyle/>
          <a:p>
            <a:r>
              <a:rPr lang="en-GB" dirty="0"/>
              <a:t>NMT©  provides a useful framework for understanding brain development and the impact of trauma</a:t>
            </a:r>
          </a:p>
          <a:p>
            <a:endParaRPr lang="en-GB" dirty="0"/>
          </a:p>
          <a:p>
            <a:r>
              <a:rPr lang="en-GB" dirty="0"/>
              <a:t>There is existing studies to support this and its use in ID but we need more </a:t>
            </a:r>
          </a:p>
          <a:p>
            <a:endParaRPr lang="en-GB" dirty="0"/>
          </a:p>
          <a:p>
            <a:r>
              <a:rPr lang="en-GB" dirty="0"/>
              <a:t>The focus on sequence of engagement and state dependent functioning can help staff support regulation and reduce escalation </a:t>
            </a:r>
          </a:p>
          <a:p>
            <a:endParaRPr lang="en-GB" dirty="0"/>
          </a:p>
          <a:p>
            <a:r>
              <a:rPr lang="en-GB" dirty="0"/>
              <a:t>Exploring proactive somatosensory regulation strategies to support the foundations for Cortical modulation is important </a:t>
            </a:r>
          </a:p>
          <a:p>
            <a:endParaRPr lang="en-GB" dirty="0"/>
          </a:p>
          <a:p>
            <a:r>
              <a:rPr lang="en-GB" dirty="0"/>
              <a:t>The Kalmar can help provide practical activities and focus to do this </a:t>
            </a:r>
          </a:p>
          <a:p>
            <a:endParaRPr lang="en-GB" dirty="0"/>
          </a:p>
          <a:p>
            <a:r>
              <a:rPr lang="en-GB" dirty="0"/>
              <a:t>Understanding sensitised stress responses as underpinning risk behaviours can help challenge the systems tendency to explicitly and implicitly restrict contact and regulatory activities </a:t>
            </a:r>
          </a:p>
          <a:p>
            <a:r>
              <a:rPr lang="en-GB" dirty="0"/>
              <a:t> </a:t>
            </a:r>
          </a:p>
        </p:txBody>
      </p:sp>
    </p:spTree>
    <p:extLst>
      <p:ext uri="{BB962C8B-B14F-4D97-AF65-F5344CB8AC3E}">
        <p14:creationId xmlns:p14="http://schemas.microsoft.com/office/powerpoint/2010/main" val="179594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7"/>
            <a:ext cx="6324600" cy="860764"/>
          </a:xfrm>
        </p:spPr>
        <p:txBody>
          <a:bodyPr/>
          <a:lstStyle/>
          <a:p>
            <a:r>
              <a:rPr lang="en-US" dirty="0">
                <a:solidFill>
                  <a:schemeClr val="bg2"/>
                </a:solidFill>
              </a:rPr>
              <a:t>THANK YOU for listening</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6324600" cy="2522617"/>
          </a:xfrm>
        </p:spPr>
        <p:txBody>
          <a:bodyPr>
            <a:normAutofit lnSpcReduction="10000"/>
          </a:bodyPr>
          <a:lstStyle/>
          <a:p>
            <a:r>
              <a:rPr lang="en-US" sz="1800" dirty="0">
                <a:solidFill>
                  <a:schemeClr val="bg2"/>
                </a:solidFill>
              </a:rPr>
              <a:t>Emma Longfellow, Consultant Psychologist</a:t>
            </a:r>
          </a:p>
          <a:p>
            <a:r>
              <a:rPr lang="en-US" sz="1800" dirty="0">
                <a:solidFill>
                  <a:srgbClr val="00B0F0"/>
                </a:solidFill>
                <a:hlinkClick r:id="rId2">
                  <a:extLst>
                    <a:ext uri="{A12FA001-AC4F-418D-AE19-62706E023703}">
                      <ahyp:hlinkClr xmlns:ahyp="http://schemas.microsoft.com/office/drawing/2018/hyperlinkcolor" val="tx"/>
                    </a:ext>
                  </a:extLst>
                </a:hlinkClick>
              </a:rPr>
              <a:t>Emma.longfellow@nottshc.nhs.uk</a:t>
            </a:r>
            <a:r>
              <a:rPr lang="en-US" sz="1800" dirty="0">
                <a:solidFill>
                  <a:srgbClr val="00B0F0"/>
                </a:solidFill>
              </a:rPr>
              <a:t> </a:t>
            </a:r>
          </a:p>
          <a:p>
            <a:endParaRPr lang="en-US" sz="1800" dirty="0">
              <a:solidFill>
                <a:srgbClr val="00B0F0"/>
              </a:solidFill>
            </a:endParaRPr>
          </a:p>
          <a:p>
            <a:r>
              <a:rPr lang="en-US" sz="1800" dirty="0">
                <a:solidFill>
                  <a:schemeClr val="bg2"/>
                </a:solidFill>
              </a:rPr>
              <a:t>Anthony Webster, Trainee Forensic psychologist </a:t>
            </a:r>
          </a:p>
          <a:p>
            <a:r>
              <a:rPr lang="en-US" sz="1800" dirty="0">
                <a:solidFill>
                  <a:srgbClr val="00B0F0"/>
                </a:solidFill>
                <a:hlinkClick r:id="rId3">
                  <a:extLst>
                    <a:ext uri="{A12FA001-AC4F-418D-AE19-62706E023703}">
                      <ahyp:hlinkClr xmlns:ahyp="http://schemas.microsoft.com/office/drawing/2018/hyperlinkcolor" val="tx"/>
                    </a:ext>
                  </a:extLst>
                </a:hlinkClick>
              </a:rPr>
              <a:t>Anthony.webster@nottshc.nhs.uk</a:t>
            </a:r>
            <a:r>
              <a:rPr lang="en-US" sz="1800" dirty="0">
                <a:solidFill>
                  <a:srgbClr val="00B0F0"/>
                </a:solidFill>
              </a:rPr>
              <a:t> </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t>2023</a:t>
            </a: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23</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858926-656B-CDAD-9C32-1B9423C1C23B}"/>
              </a:ext>
            </a:extLst>
          </p:cNvPr>
          <p:cNvSpPr>
            <a:spLocks noGrp="1"/>
          </p:cNvSpPr>
          <p:nvPr>
            <p:ph type="title"/>
          </p:nvPr>
        </p:nvSpPr>
        <p:spPr/>
        <p:txBody>
          <a:bodyPr/>
          <a:lstStyle/>
          <a:p>
            <a:endParaRPr lang="en-GB"/>
          </a:p>
        </p:txBody>
      </p:sp>
      <p:sp>
        <p:nvSpPr>
          <p:cNvPr id="13" name="Text Placeholder 12">
            <a:extLst>
              <a:ext uri="{FF2B5EF4-FFF2-40B4-BE49-F238E27FC236}">
                <a16:creationId xmlns:a16="http://schemas.microsoft.com/office/drawing/2014/main" id="{2B223CFA-C7AF-F35A-6776-6334EE273C27}"/>
              </a:ext>
            </a:extLst>
          </p:cNvPr>
          <p:cNvSpPr>
            <a:spLocks noGrp="1"/>
          </p:cNvSpPr>
          <p:nvPr>
            <p:ph type="body" idx="1"/>
          </p:nvPr>
        </p:nvSpPr>
        <p:spPr/>
        <p:txBody>
          <a:bodyPr/>
          <a:lstStyle/>
          <a:p>
            <a:endParaRPr lang="en-GB"/>
          </a:p>
        </p:txBody>
      </p:sp>
      <p:sp>
        <p:nvSpPr>
          <p:cNvPr id="5" name="Footer Placeholder 4">
            <a:extLst>
              <a:ext uri="{FF2B5EF4-FFF2-40B4-BE49-F238E27FC236}">
                <a16:creationId xmlns:a16="http://schemas.microsoft.com/office/drawing/2014/main" id="{F301A684-30B5-FCD0-BEB1-920815F3BAA1}"/>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A797AB8C-C465-3B11-5B5C-69DCA5E0E0D6}"/>
              </a:ext>
            </a:extLst>
          </p:cNvPr>
          <p:cNvSpPr>
            <a:spLocks noGrp="1"/>
          </p:cNvSpPr>
          <p:nvPr>
            <p:ph type="sldNum" sz="quarter" idx="12"/>
          </p:nvPr>
        </p:nvSpPr>
        <p:spPr/>
        <p:txBody>
          <a:bodyPr/>
          <a:lstStyle/>
          <a:p>
            <a:fld id="{A49DFD55-3C28-40EF-9E31-A92D2E4017FF}" type="slidenum">
              <a:rPr lang="en-US" smtClean="0"/>
              <a:pPr/>
              <a:t>24</a:t>
            </a:fld>
            <a:endParaRPr lang="en-US" dirty="0"/>
          </a:p>
        </p:txBody>
      </p:sp>
      <p:graphicFrame>
        <p:nvGraphicFramePr>
          <p:cNvPr id="9" name="Object 8">
            <a:hlinkClick r:id="" action="ppaction://ole?verb=0"/>
            <a:extLst>
              <a:ext uri="{FF2B5EF4-FFF2-40B4-BE49-F238E27FC236}">
                <a16:creationId xmlns:a16="http://schemas.microsoft.com/office/drawing/2014/main" id="{9C09D845-255B-57A2-1C78-183CE0F51A74}"/>
              </a:ext>
            </a:extLst>
          </p:cNvPr>
          <p:cNvGraphicFramePr>
            <a:graphicFrameLocks noChangeAspect="1"/>
          </p:cNvGraphicFramePr>
          <p:nvPr>
            <p:extLst>
              <p:ext uri="{D42A27DB-BD31-4B8C-83A1-F6EECF244321}">
                <p14:modId xmlns:p14="http://schemas.microsoft.com/office/powerpoint/2010/main" val="3201911701"/>
              </p:ext>
            </p:extLst>
          </p:nvPr>
        </p:nvGraphicFramePr>
        <p:xfrm>
          <a:off x="3238498" y="0"/>
          <a:ext cx="8953502" cy="6910189"/>
        </p:xfrm>
        <a:graphic>
          <a:graphicData uri="http://schemas.openxmlformats.org/presentationml/2006/ole">
            <mc:AlternateContent xmlns:mc="http://schemas.openxmlformats.org/markup-compatibility/2006">
              <mc:Choice xmlns:v="urn:schemas-microsoft-com:vml" Requires="v">
                <p:oleObj name="Presentation" r:id="rId2" imgW="4571976" imgH="3429060" progId="PowerPoint.Show.12">
                  <p:embed/>
                </p:oleObj>
              </mc:Choice>
              <mc:Fallback>
                <p:oleObj name="Presentation" r:id="rId2" imgW="4571976" imgH="3429060" progId="PowerPoint.Show.12">
                  <p:embed/>
                  <p:pic>
                    <p:nvPicPr>
                      <p:cNvPr id="7" name="Object 6">
                        <a:hlinkClick r:id="" action="ppaction://ole?verb=0"/>
                        <a:extLst>
                          <a:ext uri="{FF2B5EF4-FFF2-40B4-BE49-F238E27FC236}">
                            <a16:creationId xmlns:a16="http://schemas.microsoft.com/office/drawing/2014/main" id="{E49AF7CE-702F-9030-E2B6-4E08DA59A11E}"/>
                          </a:ext>
                        </a:extLst>
                      </p:cNvPr>
                      <p:cNvPicPr/>
                      <p:nvPr/>
                    </p:nvPicPr>
                    <p:blipFill>
                      <a:blip r:embed="rId3"/>
                      <a:stretch>
                        <a:fillRect/>
                      </a:stretch>
                    </p:blipFill>
                    <p:spPr>
                      <a:xfrm>
                        <a:off x="3238498" y="0"/>
                        <a:ext cx="8953502" cy="6910189"/>
                      </a:xfrm>
                      <a:prstGeom prst="rect">
                        <a:avLst/>
                      </a:prstGeom>
                    </p:spPr>
                  </p:pic>
                </p:oleObj>
              </mc:Fallback>
            </mc:AlternateContent>
          </a:graphicData>
        </a:graphic>
      </p:graphicFrame>
    </p:spTree>
    <p:extLst>
      <p:ext uri="{BB962C8B-B14F-4D97-AF65-F5344CB8AC3E}">
        <p14:creationId xmlns:p14="http://schemas.microsoft.com/office/powerpoint/2010/main" val="350593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D79C63-6CA2-4428-BFEE-4017016CFB55}"/>
              </a:ext>
            </a:extLst>
          </p:cNvPr>
          <p:cNvSpPr>
            <a:spLocks noGrp="1"/>
          </p:cNvSpPr>
          <p:nvPr>
            <p:ph type="ctrTitle"/>
          </p:nvPr>
        </p:nvSpPr>
        <p:spPr>
          <a:xfrm>
            <a:off x="6991350" y="2148840"/>
            <a:ext cx="5067300" cy="1715531"/>
          </a:xfrm>
        </p:spPr>
        <p:txBody>
          <a:bodyPr anchor="b">
            <a:normAutofit fontScale="90000"/>
          </a:bodyPr>
          <a:lstStyle/>
          <a:p>
            <a:pPr algn="ctr"/>
            <a:r>
              <a:rPr lang="en-US" dirty="0">
                <a:solidFill>
                  <a:srgbClr val="00B0F0"/>
                </a:solidFill>
              </a:rPr>
              <a:t>Introduction to the </a:t>
            </a:r>
            <a:r>
              <a:rPr lang="en-US" dirty="0" err="1">
                <a:solidFill>
                  <a:srgbClr val="00B0F0"/>
                </a:solidFill>
              </a:rPr>
              <a:t>neurosequential</a:t>
            </a:r>
            <a:r>
              <a:rPr lang="en-US" dirty="0">
                <a:solidFill>
                  <a:srgbClr val="00B0F0"/>
                </a:solidFill>
              </a:rPr>
              <a:t> model</a:t>
            </a:r>
            <a:r>
              <a:rPr lang="en-GB" sz="2700" dirty="0">
                <a:solidFill>
                  <a:srgbClr val="00B0F0"/>
                </a:solidFill>
              </a:rPr>
              <a:t>©</a:t>
            </a:r>
            <a:r>
              <a:rPr lang="en-US" dirty="0">
                <a:solidFill>
                  <a:srgbClr val="00B0F0"/>
                </a:solidFill>
              </a:rPr>
              <a:t> </a:t>
            </a:r>
            <a:endParaRPr lang="en-GB" dirty="0">
              <a:solidFill>
                <a:srgbClr val="00B0F0"/>
              </a:solidFill>
            </a:endParaRPr>
          </a:p>
        </p:txBody>
      </p:sp>
      <p:sp>
        <p:nvSpPr>
          <p:cNvPr id="3" name="Content Placeholder 2">
            <a:extLst>
              <a:ext uri="{FF2B5EF4-FFF2-40B4-BE49-F238E27FC236}">
                <a16:creationId xmlns:a16="http://schemas.microsoft.com/office/drawing/2014/main" id="{D330426B-2FC9-494F-A62F-6E4262130060}"/>
              </a:ext>
            </a:extLst>
          </p:cNvPr>
          <p:cNvSpPr>
            <a:spLocks noGrp="1"/>
          </p:cNvSpPr>
          <p:nvPr>
            <p:ph type="subTitle" idx="1"/>
          </p:nvPr>
        </p:nvSpPr>
        <p:spPr>
          <a:xfrm>
            <a:off x="6991350" y="3962003"/>
            <a:ext cx="4179570" cy="365125"/>
          </a:xfrm>
        </p:spPr>
        <p:txBody>
          <a:bodyPr>
            <a:normAutofit/>
          </a:bodyPr>
          <a:lstStyle/>
          <a:p>
            <a:endParaRPr lang="en-GB" dirty="0"/>
          </a:p>
          <a:p>
            <a:pPr marL="0" indent="0">
              <a:buNone/>
            </a:pPr>
            <a:endParaRPr lang="en-GB"/>
          </a:p>
          <a:p>
            <a:endParaRPr lang="en-GB" dirty="0"/>
          </a:p>
          <a:p>
            <a:pPr marL="0" indent="0">
              <a:buNone/>
            </a:pPr>
            <a:endParaRPr lang="en-GB"/>
          </a:p>
        </p:txBody>
      </p:sp>
    </p:spTree>
    <p:custDataLst>
      <p:tags r:id="rId1"/>
    </p:custDataLst>
    <p:extLst>
      <p:ext uri="{BB962C8B-B14F-4D97-AF65-F5344CB8AC3E}">
        <p14:creationId xmlns:p14="http://schemas.microsoft.com/office/powerpoint/2010/main" val="2533146099"/>
      </p:ext>
    </p:extLst>
  </p:cSld>
  <p:clrMapOvr>
    <a:masterClrMapping/>
  </p:clrMapOvr>
  <mc:AlternateContent xmlns:mc="http://schemas.openxmlformats.org/markup-compatibility/2006" xmlns:p14="http://schemas.microsoft.com/office/powerpoint/2010/main">
    <mc:Choice Requires="p14">
      <p:transition spd="slow" p14:dur="2000" advTm="3312"/>
    </mc:Choice>
    <mc:Fallback xmlns="">
      <p:transition spd="slow" advTm="331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984250" y="270678"/>
            <a:ext cx="7010458" cy="660500"/>
          </a:xfrm>
        </p:spPr>
        <p:txBody>
          <a:bodyPr>
            <a:normAutofit/>
          </a:bodyPr>
          <a:lstStyle/>
          <a:p>
            <a:r>
              <a:rPr lang="en-US" dirty="0"/>
              <a:t>INTRODUCTION To NMT (Perry, 2008)</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838200" y="1149292"/>
            <a:ext cx="6738257" cy="5207058"/>
          </a:xfrm>
        </p:spPr>
        <p:txBody>
          <a:bodyPr>
            <a:normAutofit/>
          </a:bodyPr>
          <a:lstStyle/>
          <a:p>
            <a:r>
              <a:rPr lang="en-US" sz="1600" dirty="0"/>
              <a:t>NMT is a neuroscience informed approach that looks to operationalize neurobiological understanding into clinical interventions. </a:t>
            </a:r>
          </a:p>
          <a:p>
            <a:r>
              <a:rPr lang="en-US" sz="1600" dirty="0"/>
              <a:t>It was developed by Bruce Perry (2008) primarily for work with Children and adolescents who have experienced adversity but is applicable to the adults these children become</a:t>
            </a:r>
          </a:p>
          <a:p>
            <a:r>
              <a:rPr lang="en-US" sz="1600" dirty="0"/>
              <a:t>This Model is underpinned by two core principals; </a:t>
            </a:r>
          </a:p>
          <a:p>
            <a:r>
              <a:rPr lang="en-US" sz="1600" dirty="0"/>
              <a:t>	1. The brain develops sequentially </a:t>
            </a:r>
          </a:p>
          <a:p>
            <a:r>
              <a:rPr lang="en-US" sz="1600" dirty="0"/>
              <a:t>	2. The brain is use dependent </a:t>
            </a:r>
          </a:p>
          <a:p>
            <a:r>
              <a:rPr lang="en-GB" sz="1600" dirty="0"/>
              <a:t>Extent and </a:t>
            </a:r>
            <a:r>
              <a:rPr lang="en-GB" sz="1600" u="sng" dirty="0"/>
              <a:t>timing</a:t>
            </a:r>
            <a:r>
              <a:rPr lang="en-GB" sz="1600" dirty="0"/>
              <a:t> of trauma or neglect can cause significant damage to the functioning of the brain &amp; impair emotional, cognitive and social skill development a child will need for life. </a:t>
            </a:r>
          </a:p>
          <a:p>
            <a:r>
              <a:rPr lang="en-GB" sz="1600" dirty="0"/>
              <a:t>NMT works to identify where brain functioning has been negatively affected and make recommendations for carers</a:t>
            </a:r>
          </a:p>
          <a:p>
            <a:endParaRPr lang="en-GB"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pPr>
              <a:spcAft>
                <a:spcPts val="600"/>
              </a:spcAft>
            </a:pPr>
            <a:r>
              <a:rPr lang="en-US" dirty="0"/>
              <a:t>Trauma ID Conference </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3571516367"/>
      </p:ext>
    </p:extLst>
  </p:cSld>
  <p:clrMapOvr>
    <a:masterClrMapping/>
  </p:clrMapOvr>
  <mc:AlternateContent xmlns:mc="http://schemas.openxmlformats.org/markup-compatibility/2006" xmlns:p14="http://schemas.microsoft.com/office/powerpoint/2010/main">
    <mc:Choice Requires="p14">
      <p:transition spd="slow" p14:dur="2000" advTm="867"/>
    </mc:Choice>
    <mc:Fallback xmlns="">
      <p:transition spd="slow" advTm="86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BC29-416A-4E96-ABA3-97FDD6E84EF4}"/>
              </a:ext>
            </a:extLst>
          </p:cNvPr>
          <p:cNvSpPr>
            <a:spLocks noGrp="1"/>
          </p:cNvSpPr>
          <p:nvPr>
            <p:ph type="title"/>
          </p:nvPr>
        </p:nvSpPr>
        <p:spPr/>
        <p:txBody>
          <a:bodyPr>
            <a:normAutofit/>
          </a:bodyPr>
          <a:lstStyle/>
          <a:p>
            <a:br>
              <a:rPr lang="en-GB" sz="2400"/>
            </a:br>
            <a:endParaRPr lang="en-GB" sz="2400" dirty="0"/>
          </a:p>
        </p:txBody>
      </p:sp>
      <p:sp>
        <p:nvSpPr>
          <p:cNvPr id="6" name="Title 1">
            <a:extLst>
              <a:ext uri="{FF2B5EF4-FFF2-40B4-BE49-F238E27FC236}">
                <a16:creationId xmlns:a16="http://schemas.microsoft.com/office/drawing/2014/main" id="{DA5C339F-961B-47F2-AA3B-C2E47943C83B}"/>
              </a:ext>
            </a:extLst>
          </p:cNvPr>
          <p:cNvSpPr txBox="1">
            <a:spLocks/>
          </p:cNvSpPr>
          <p:nvPr/>
        </p:nvSpPr>
        <p:spPr>
          <a:xfrm>
            <a:off x="584536" y="70214"/>
            <a:ext cx="9130963" cy="16014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sz="2400" dirty="0"/>
              <a:t>Hierarchical Organisation of the human brain. </a:t>
            </a:r>
            <a:br>
              <a:rPr lang="en-GB" sz="2400" dirty="0"/>
            </a:br>
            <a:br>
              <a:rPr lang="en-GB" sz="2400" dirty="0"/>
            </a:br>
            <a:br>
              <a:rPr lang="en-GB" sz="2400" dirty="0"/>
            </a:br>
            <a:endParaRPr lang="en-GB" sz="2400" dirty="0"/>
          </a:p>
        </p:txBody>
      </p:sp>
      <p:pic>
        <p:nvPicPr>
          <p:cNvPr id="3" name="Picture 2">
            <a:extLst>
              <a:ext uri="{FF2B5EF4-FFF2-40B4-BE49-F238E27FC236}">
                <a16:creationId xmlns:a16="http://schemas.microsoft.com/office/drawing/2014/main" id="{EEBDE261-C06E-F907-03E1-C907CC37B2F3}"/>
              </a:ext>
            </a:extLst>
          </p:cNvPr>
          <p:cNvPicPr>
            <a:picLocks noChangeAspect="1"/>
          </p:cNvPicPr>
          <p:nvPr/>
        </p:nvPicPr>
        <p:blipFill>
          <a:blip r:embed="rId3"/>
          <a:stretch>
            <a:fillRect/>
          </a:stretch>
        </p:blipFill>
        <p:spPr>
          <a:xfrm>
            <a:off x="674371" y="1062992"/>
            <a:ext cx="7629830" cy="5360669"/>
          </a:xfrm>
          <a:prstGeom prst="rect">
            <a:avLst/>
          </a:prstGeom>
          <a:ln>
            <a:solidFill>
              <a:schemeClr val="tx1"/>
            </a:solidFill>
          </a:ln>
        </p:spPr>
      </p:pic>
    </p:spTree>
    <p:extLst>
      <p:ext uri="{BB962C8B-B14F-4D97-AF65-F5344CB8AC3E}">
        <p14:creationId xmlns:p14="http://schemas.microsoft.com/office/powerpoint/2010/main" val="4182534876"/>
      </p:ext>
    </p:extLst>
  </p:cSld>
  <p:clrMapOvr>
    <a:masterClrMapping/>
  </p:clrMapOvr>
  <mc:AlternateContent xmlns:mc="http://schemas.openxmlformats.org/markup-compatibility/2006" xmlns:p14="http://schemas.microsoft.com/office/powerpoint/2010/main">
    <mc:Choice Requires="p14">
      <p:transition spd="slow" p14:dur="2000" advTm="2831"/>
    </mc:Choice>
    <mc:Fallback xmlns="">
      <p:transition spd="slow" advTm="28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D79C63-6CA2-4428-BFEE-4017016CFB55}"/>
              </a:ext>
            </a:extLst>
          </p:cNvPr>
          <p:cNvSpPr>
            <a:spLocks noGrp="1"/>
          </p:cNvSpPr>
          <p:nvPr>
            <p:ph type="ctrTitle"/>
          </p:nvPr>
        </p:nvSpPr>
        <p:spPr>
          <a:xfrm>
            <a:off x="5890437" y="1520456"/>
            <a:ext cx="6301563" cy="3253564"/>
          </a:xfrm>
        </p:spPr>
        <p:txBody>
          <a:bodyPr/>
          <a:lstStyle/>
          <a:p>
            <a:pPr algn="ctr"/>
            <a:r>
              <a:rPr lang="en-GB" sz="1600" dirty="0">
                <a:solidFill>
                  <a:schemeClr val="bg2"/>
                </a:solidFill>
              </a:rPr>
              <a:t>“All experience is processed from the bottom up, meaning, to get to the top, </a:t>
            </a:r>
            <a:r>
              <a:rPr lang="en-GB" sz="1600" b="1" dirty="0">
                <a:solidFill>
                  <a:schemeClr val="bg2"/>
                </a:solidFill>
              </a:rPr>
              <a:t>“smart” </a:t>
            </a:r>
            <a:r>
              <a:rPr lang="en-GB" sz="1600" dirty="0">
                <a:solidFill>
                  <a:schemeClr val="bg2"/>
                </a:solidFill>
              </a:rPr>
              <a:t>part of our brain, we have to go through the lower, not-so smart part. This sequential processing means that the most primitive, reactive part of our brain is the first part to interpret and act on the information coming in from our senses </a:t>
            </a:r>
            <a:br>
              <a:rPr lang="en-GB" sz="1600" dirty="0"/>
            </a:br>
            <a:br>
              <a:rPr lang="en-GB" sz="1600" dirty="0"/>
            </a:br>
            <a:r>
              <a:rPr lang="en-GB" sz="1600" b="1" dirty="0">
                <a:solidFill>
                  <a:srgbClr val="00B0F0"/>
                </a:solidFill>
              </a:rPr>
              <a:t>Bottom line: Our brain is organized to act and feel before we think.”</a:t>
            </a:r>
            <a:br>
              <a:rPr lang="en-GB" u="sng" dirty="0">
                <a:solidFill>
                  <a:srgbClr val="00B0F0"/>
                </a:solidFill>
              </a:rPr>
            </a:br>
            <a:endParaRPr lang="en-GB" u="sng" dirty="0">
              <a:solidFill>
                <a:srgbClr val="00B0F0"/>
              </a:solidFill>
            </a:endParaRPr>
          </a:p>
        </p:txBody>
      </p:sp>
      <p:sp>
        <p:nvSpPr>
          <p:cNvPr id="3" name="Content Placeholder 2">
            <a:extLst>
              <a:ext uri="{FF2B5EF4-FFF2-40B4-BE49-F238E27FC236}">
                <a16:creationId xmlns:a16="http://schemas.microsoft.com/office/drawing/2014/main" id="{D330426B-2FC9-494F-A62F-6E4262130060}"/>
              </a:ext>
            </a:extLst>
          </p:cNvPr>
          <p:cNvSpPr>
            <a:spLocks noGrp="1"/>
          </p:cNvSpPr>
          <p:nvPr>
            <p:ph type="subTitle" idx="1"/>
          </p:nvPr>
        </p:nvSpPr>
        <p:spPr/>
        <p:txBody>
          <a:bodyPr>
            <a:normAutofit fontScale="25000" lnSpcReduction="20000"/>
          </a:bodyPr>
          <a:lstStyle/>
          <a:p>
            <a:endParaRPr lang="en-GB" dirty="0"/>
          </a:p>
          <a:p>
            <a:pPr marL="0" indent="0" algn="ctr">
              <a:lnSpc>
                <a:spcPct val="160000"/>
              </a:lnSpc>
              <a:buNone/>
            </a:pPr>
            <a:endParaRPr lang="en-GB" dirty="0">
              <a:solidFill>
                <a:schemeClr val="accent5">
                  <a:lumMod val="75000"/>
                </a:schemeClr>
              </a:solidFill>
            </a:endParaRPr>
          </a:p>
          <a:p>
            <a:endParaRPr lang="en-GB" dirty="0"/>
          </a:p>
          <a:p>
            <a:pPr marL="0" indent="0">
              <a:buNone/>
            </a:pPr>
            <a:endParaRPr lang="en-GB" dirty="0"/>
          </a:p>
          <a:p>
            <a:pPr marL="0" indent="0">
              <a:buNone/>
            </a:pPr>
            <a:r>
              <a:rPr lang="en-GB" sz="5600" dirty="0">
                <a:solidFill>
                  <a:schemeClr val="bg2"/>
                </a:solidFill>
              </a:rPr>
              <a:t>WHTY B. Perry (p29)</a:t>
            </a:r>
          </a:p>
        </p:txBody>
      </p:sp>
    </p:spTree>
    <p:extLst>
      <p:ext uri="{BB962C8B-B14F-4D97-AF65-F5344CB8AC3E}">
        <p14:creationId xmlns:p14="http://schemas.microsoft.com/office/powerpoint/2010/main" val="336553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C6E7DD-D84A-4E98-87BF-66DC2ABCDF0D}"/>
              </a:ext>
            </a:extLst>
          </p:cNvPr>
          <p:cNvSpPr>
            <a:spLocks noGrp="1"/>
          </p:cNvSpPr>
          <p:nvPr>
            <p:ph type="title"/>
          </p:nvPr>
        </p:nvSpPr>
        <p:spPr>
          <a:xfrm>
            <a:off x="1885156" y="-54971"/>
            <a:ext cx="8421688" cy="1325563"/>
          </a:xfrm>
        </p:spPr>
        <p:txBody>
          <a:bodyPr anchor="ctr">
            <a:normAutofit/>
          </a:bodyPr>
          <a:lstStyle/>
          <a:p>
            <a:r>
              <a:rPr lang="en-GB" dirty="0"/>
              <a:t>State </a:t>
            </a:r>
            <a:r>
              <a:rPr lang="en-GB" dirty="0" err="1"/>
              <a:t>dependen</a:t>
            </a:r>
            <a:r>
              <a:rPr lang="en-GB" dirty="0"/>
              <a:t> functioning </a:t>
            </a:r>
          </a:p>
        </p:txBody>
      </p:sp>
      <p:sp>
        <p:nvSpPr>
          <p:cNvPr id="8" name="Text Placeholder 7">
            <a:extLst>
              <a:ext uri="{FF2B5EF4-FFF2-40B4-BE49-F238E27FC236}">
                <a16:creationId xmlns:a16="http://schemas.microsoft.com/office/drawing/2014/main" id="{B5085D84-6980-45AB-85ED-656D89AC08DB}"/>
              </a:ext>
            </a:extLst>
          </p:cNvPr>
          <p:cNvSpPr>
            <a:spLocks noGrp="1"/>
          </p:cNvSpPr>
          <p:nvPr>
            <p:ph sz="half" idx="2"/>
          </p:nvPr>
        </p:nvSpPr>
        <p:spPr>
          <a:xfrm>
            <a:off x="1243104" y="1270592"/>
            <a:ext cx="3191736" cy="4561881"/>
          </a:xfrm>
        </p:spPr>
        <p:txBody>
          <a:bodyPr>
            <a:normAutofit/>
          </a:bodyPr>
          <a:lstStyle/>
          <a:p>
            <a:pPr>
              <a:lnSpc>
                <a:spcPct val="90000"/>
              </a:lnSpc>
            </a:pPr>
            <a:endParaRPr lang="en-GB" sz="2000" dirty="0"/>
          </a:p>
        </p:txBody>
      </p:sp>
      <p:pic>
        <p:nvPicPr>
          <p:cNvPr id="11" name="Picture 10">
            <a:extLst>
              <a:ext uri="{FF2B5EF4-FFF2-40B4-BE49-F238E27FC236}">
                <a16:creationId xmlns:a16="http://schemas.microsoft.com/office/drawing/2014/main" id="{9B4B6749-44D2-A06E-4126-54B65A0D80EF}"/>
              </a:ext>
            </a:extLst>
          </p:cNvPr>
          <p:cNvPicPr>
            <a:picLocks noChangeAspect="1"/>
          </p:cNvPicPr>
          <p:nvPr/>
        </p:nvPicPr>
        <p:blipFill>
          <a:blip r:embed="rId3"/>
          <a:stretch>
            <a:fillRect/>
          </a:stretch>
        </p:blipFill>
        <p:spPr>
          <a:xfrm>
            <a:off x="2209800" y="1171723"/>
            <a:ext cx="6850483" cy="5137863"/>
          </a:xfrm>
          <a:prstGeom prst="rect">
            <a:avLst/>
          </a:prstGeom>
          <a:noFill/>
          <a:ln>
            <a:solidFill>
              <a:schemeClr val="tx1"/>
            </a:solidFill>
          </a:ln>
        </p:spPr>
      </p:pic>
      <p:sp>
        <p:nvSpPr>
          <p:cNvPr id="4" name="Date Placeholder 3">
            <a:extLst>
              <a:ext uri="{FF2B5EF4-FFF2-40B4-BE49-F238E27FC236}">
                <a16:creationId xmlns:a16="http://schemas.microsoft.com/office/drawing/2014/main" id="{5E3540CE-B7BA-438E-A8F0-AD23F85EF11B}"/>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dirty="0"/>
              <a:t>2023</a:t>
            </a:r>
          </a:p>
        </p:txBody>
      </p:sp>
      <p:sp>
        <p:nvSpPr>
          <p:cNvPr id="5" name="Footer Placeholder 4">
            <a:extLst>
              <a:ext uri="{FF2B5EF4-FFF2-40B4-BE49-F238E27FC236}">
                <a16:creationId xmlns:a16="http://schemas.microsoft.com/office/drawing/2014/main" id="{5356B01E-7287-4EAF-B952-6045B43BFEAC}"/>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dirty="0"/>
              <a:t>Trauma ID conference</a:t>
            </a:r>
          </a:p>
        </p:txBody>
      </p:sp>
      <p:sp>
        <p:nvSpPr>
          <p:cNvPr id="6" name="Slide Number Placeholder 5">
            <a:extLst>
              <a:ext uri="{FF2B5EF4-FFF2-40B4-BE49-F238E27FC236}">
                <a16:creationId xmlns:a16="http://schemas.microsoft.com/office/drawing/2014/main" id="{23C84DC4-73E1-4184-9F76-9901C5732EE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49DFD55-3C28-40EF-9E31-A92D2E4017FF}" type="slidenum">
              <a:rPr lang="en-US" smtClean="0"/>
              <a:pPr>
                <a:spcAft>
                  <a:spcPts val="600"/>
                </a:spcAft>
              </a:pPr>
              <a:t>7</a:t>
            </a:fld>
            <a:endParaRPr lang="en-US"/>
          </a:p>
        </p:txBody>
      </p:sp>
    </p:spTree>
    <p:extLst>
      <p:ext uri="{BB962C8B-B14F-4D97-AF65-F5344CB8AC3E}">
        <p14:creationId xmlns:p14="http://schemas.microsoft.com/office/powerpoint/2010/main" val="341568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D79C63-6CA2-4428-BFEE-4017016CFB55}"/>
              </a:ext>
            </a:extLst>
          </p:cNvPr>
          <p:cNvSpPr>
            <a:spLocks noGrp="1"/>
          </p:cNvSpPr>
          <p:nvPr>
            <p:ph type="ctrTitle"/>
          </p:nvPr>
        </p:nvSpPr>
        <p:spPr>
          <a:xfrm>
            <a:off x="6537959" y="1360436"/>
            <a:ext cx="4922521" cy="3253564"/>
          </a:xfrm>
        </p:spPr>
        <p:txBody>
          <a:bodyPr/>
          <a:lstStyle/>
          <a:p>
            <a:pPr algn="ctr"/>
            <a:r>
              <a:rPr lang="en-US" dirty="0">
                <a:solidFill>
                  <a:srgbClr val="00B0F0"/>
                </a:solidFill>
              </a:rPr>
              <a:t>How can knowing this help reduce restrictive practice</a:t>
            </a:r>
            <a:endParaRPr lang="en-GB" dirty="0">
              <a:solidFill>
                <a:srgbClr val="00B0F0"/>
              </a:solidFill>
            </a:endParaRPr>
          </a:p>
        </p:txBody>
      </p:sp>
      <p:sp>
        <p:nvSpPr>
          <p:cNvPr id="3" name="Content Placeholder 2">
            <a:extLst>
              <a:ext uri="{FF2B5EF4-FFF2-40B4-BE49-F238E27FC236}">
                <a16:creationId xmlns:a16="http://schemas.microsoft.com/office/drawing/2014/main" id="{D330426B-2FC9-494F-A62F-6E4262130060}"/>
              </a:ext>
            </a:extLst>
          </p:cNvPr>
          <p:cNvSpPr>
            <a:spLocks noGrp="1"/>
          </p:cNvSpPr>
          <p:nvPr>
            <p:ph type="subTitle" idx="1"/>
          </p:nvPr>
        </p:nvSpPr>
        <p:spPr/>
        <p:txBody>
          <a:bodyPr>
            <a:normAutofit/>
          </a:bodyPr>
          <a:lstStyle/>
          <a:p>
            <a:endParaRPr lang="en-GB" dirty="0"/>
          </a:p>
          <a:p>
            <a:pPr marL="0" indent="0" algn="ctr">
              <a:lnSpc>
                <a:spcPct val="160000"/>
              </a:lnSpc>
              <a:buNone/>
            </a:pPr>
            <a:endParaRPr lang="en-GB" dirty="0">
              <a:solidFill>
                <a:schemeClr val="accent5">
                  <a:lumMod val="75000"/>
                </a:schemeClr>
              </a:solidFill>
            </a:endParaRPr>
          </a:p>
          <a:p>
            <a:endParaRPr lang="en-GB" dirty="0"/>
          </a:p>
          <a:p>
            <a:pPr marL="0" indent="0">
              <a:buNone/>
            </a:pPr>
            <a:endParaRPr lang="en-GB" sz="5600" dirty="0"/>
          </a:p>
        </p:txBody>
      </p:sp>
    </p:spTree>
    <p:extLst>
      <p:ext uri="{BB962C8B-B14F-4D97-AF65-F5344CB8AC3E}">
        <p14:creationId xmlns:p14="http://schemas.microsoft.com/office/powerpoint/2010/main" val="7829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984250" y="270678"/>
            <a:ext cx="9211310" cy="660500"/>
          </a:xfrm>
        </p:spPr>
        <p:txBody>
          <a:bodyPr>
            <a:normAutofit fontScale="90000"/>
          </a:bodyPr>
          <a:lstStyle/>
          <a:p>
            <a:r>
              <a:rPr lang="en-US" dirty="0"/>
              <a:t>Utility in supporting reduction in restriction </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838200" y="1149292"/>
            <a:ext cx="6738257" cy="5207058"/>
          </a:xfrm>
        </p:spPr>
        <p:txBody>
          <a:bodyPr>
            <a:normAutofit/>
          </a:bodyPr>
          <a:lstStyle/>
          <a:p>
            <a:pPr>
              <a:spcAft>
                <a:spcPts val="1200"/>
              </a:spcAft>
            </a:pPr>
            <a:r>
              <a:rPr lang="en-GB" dirty="0"/>
              <a:t>NMT© is a Trauma Informed model of </a:t>
            </a:r>
            <a:r>
              <a:rPr lang="en-GB"/>
              <a:t>work….and more</a:t>
            </a:r>
            <a:endParaRPr lang="en-GB" dirty="0"/>
          </a:p>
          <a:p>
            <a:pPr>
              <a:spcAft>
                <a:spcPts val="1200"/>
              </a:spcAft>
            </a:pPr>
            <a:r>
              <a:rPr lang="en-GB" dirty="0"/>
              <a:t>NMT© helps clinicians and staff better understand “sensitivity” that is common in Developmental trauma. </a:t>
            </a:r>
          </a:p>
          <a:p>
            <a:pPr>
              <a:spcAft>
                <a:spcPts val="1200"/>
              </a:spcAft>
            </a:pPr>
            <a:r>
              <a:rPr lang="en-GB" dirty="0"/>
              <a:t>Shifts the narrative from “what is wrong with you” to “what happened to you”</a:t>
            </a:r>
          </a:p>
          <a:p>
            <a:pPr>
              <a:spcAft>
                <a:spcPts val="1200"/>
              </a:spcAft>
            </a:pPr>
            <a:r>
              <a:rPr lang="en-GB" dirty="0"/>
              <a:t>Recognises and enables co-regulation (prevent co-dysregulation)</a:t>
            </a:r>
          </a:p>
          <a:p>
            <a:pPr>
              <a:spcAft>
                <a:spcPts val="1200"/>
              </a:spcAft>
            </a:pPr>
            <a:r>
              <a:rPr lang="en-GB" dirty="0"/>
              <a:t>NMT© emphasises the importance of State Dependent Functioning (SDF)helping staff to recognise that progress and skill application fluctuates. </a:t>
            </a:r>
          </a:p>
          <a:p>
            <a:pPr>
              <a:spcAft>
                <a:spcPts val="1200"/>
              </a:spcAft>
            </a:pPr>
            <a:r>
              <a:rPr lang="en-GB" dirty="0"/>
              <a:t>SDF helps staff to understand that at times verbal interactions and commands are ineffective and escalating. </a:t>
            </a:r>
          </a:p>
          <a:p>
            <a:pPr>
              <a:spcAft>
                <a:spcPts val="1200"/>
              </a:spcAft>
            </a:pPr>
            <a:r>
              <a:rPr lang="en-GB" dirty="0"/>
              <a:t>It focusses on creating proactive regulatory interactions and environments that helps move away from managing behaviours reactively</a:t>
            </a:r>
          </a:p>
          <a:p>
            <a:pPr>
              <a:spcAft>
                <a:spcPts val="1200"/>
              </a:spcAft>
            </a:pPr>
            <a:r>
              <a:rPr lang="en-GB" dirty="0"/>
              <a:t>Without this shift in understanding systems can inadvertently increase high risk behaviours contributing to unsuccessful transition and repeat admission. </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pPr>
              <a:spcAft>
                <a:spcPts val="600"/>
              </a:spcAft>
            </a:pPr>
            <a:r>
              <a:rPr lang="en-US" dirty="0"/>
              <a:t>Trauma ID Conference </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409071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29C43685-694E-4579-B109-3C418D49DA6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{0A91A6A7-93E7-47BA-A657-25DAC184E06D}tf67328976_win32</Template>
  <TotalTime>2452</TotalTime>
  <Words>1168</Words>
  <Application>Microsoft Office PowerPoint</Application>
  <PresentationFormat>Widescreen</PresentationFormat>
  <Paragraphs>194</Paragraphs>
  <Slides>24</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1" baseType="lpstr">
      <vt:lpstr>-apple-system</vt:lpstr>
      <vt:lpstr>Arial</vt:lpstr>
      <vt:lpstr>Calibri</vt:lpstr>
      <vt:lpstr>Tenorite</vt:lpstr>
      <vt:lpstr>Office Theme</vt:lpstr>
      <vt:lpstr>Document</vt:lpstr>
      <vt:lpstr>Presentation</vt:lpstr>
      <vt:lpstr>Using the Neurosequential Model of Therapeutics© to reduce restrictive practice</vt:lpstr>
      <vt:lpstr>Overview</vt:lpstr>
      <vt:lpstr>Introduction to the neurosequential model© </vt:lpstr>
      <vt:lpstr>INTRODUCTION To NMT (Perry, 2008)</vt:lpstr>
      <vt:lpstr> </vt:lpstr>
      <vt:lpstr>“All experience is processed from the bottom up, meaning, to get to the top, “smart” part of our brain, we have to go through the lower, not-so smart part. This sequential processing means that the most primitive, reactive part of our brain is the first part to interpret and act on the information coming in from our senses   Bottom line: Our brain is organized to act and feel before we think.” </vt:lpstr>
      <vt:lpstr>State dependen functioning </vt:lpstr>
      <vt:lpstr>How can knowing this help reduce restrictive practice</vt:lpstr>
      <vt:lpstr>Utility in supporting reduction in restriction </vt:lpstr>
      <vt:lpstr>Rapid Evidence Assessment (REA)  a. Webster (2023 unpublished) </vt:lpstr>
      <vt:lpstr>if we know where they are functioning, we can adjust our response </vt:lpstr>
      <vt:lpstr>the KALMAR tool   Practical ideas for healing sensitised responses.</vt:lpstr>
      <vt:lpstr>KALMAR tool - Marti Smith </vt:lpstr>
      <vt:lpstr>The Kalmar Tool - marti Smith  http://kalmar.creativetherapies.com/Assessment/Questions  </vt:lpstr>
      <vt:lpstr>Use of the KALMAR tool within the National HSLD service  </vt:lpstr>
      <vt:lpstr>Using the Kalmar to support treatment planning</vt:lpstr>
      <vt:lpstr>PowerPoint Presentation</vt:lpstr>
      <vt:lpstr>PowerPoint Presentation</vt:lpstr>
      <vt:lpstr>Changing the pathway for our LTS patients   </vt:lpstr>
      <vt:lpstr>PowerPoint Presentation</vt:lpstr>
      <vt:lpstr>PowerPoint Presentation</vt:lpstr>
      <vt:lpstr>Summary </vt:lpstr>
      <vt:lpstr>THANK YOU for listening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Neuro-sequential model to support safe transition</dc:title>
  <dc:creator>Emma Longfellow</dc:creator>
  <cp:lastModifiedBy>Emma Longfellow</cp:lastModifiedBy>
  <cp:revision>14</cp:revision>
  <dcterms:created xsi:type="dcterms:W3CDTF">2022-11-24T11:15:35Z</dcterms:created>
  <dcterms:modified xsi:type="dcterms:W3CDTF">2023-12-11T19:39:12Z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