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Canva Sans Italics" panose="020B0604020202020204" charset="0"/>
      <p:regular r:id="rId9"/>
    </p:embeddedFont>
    <p:embeddedFont>
      <p:font typeface="Canva Sans Bold" panose="020B0604020202020204" charset="0"/>
      <p:regular r:id="rId10"/>
    </p:embeddedFont>
    <p:embeddedFont>
      <p:font typeface="Canva Sans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740" y="-1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4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12" Type="http://schemas.openxmlformats.org/officeDocument/2006/relationships/image" Target="../media/image3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image" Target="../media/image32.svg"/><Relationship Id="rId4" Type="http://schemas.openxmlformats.org/officeDocument/2006/relationships/image" Target="../media/image4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3" t="-79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74302" y="-875220"/>
            <a:ext cx="18962302" cy="12037441"/>
          </a:xfrm>
          <a:custGeom>
            <a:avLst/>
            <a:gdLst/>
            <a:ahLst/>
            <a:cxnLst/>
            <a:rect l="l" t="t" r="r" b="b"/>
            <a:pathLst>
              <a:path w="18962302" h="12037441">
                <a:moveTo>
                  <a:pt x="0" y="0"/>
                </a:moveTo>
                <a:lnTo>
                  <a:pt x="18962302" y="0"/>
                </a:lnTo>
                <a:lnTo>
                  <a:pt x="18962302" y="12037440"/>
                </a:lnTo>
                <a:lnTo>
                  <a:pt x="0" y="12037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476" b="-247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18288000" cy="1448916"/>
          </a:xfrm>
          <a:custGeom>
            <a:avLst/>
            <a:gdLst/>
            <a:ahLst/>
            <a:cxnLst/>
            <a:rect l="l" t="t" r="r" b="b"/>
            <a:pathLst>
              <a:path w="18288000" h="1448916">
                <a:moveTo>
                  <a:pt x="0" y="0"/>
                </a:moveTo>
                <a:lnTo>
                  <a:pt x="18288000" y="0"/>
                </a:lnTo>
                <a:lnTo>
                  <a:pt x="18288000" y="1448916"/>
                </a:lnTo>
                <a:lnTo>
                  <a:pt x="0" y="14489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7143" b="-1714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910877" y="192563"/>
            <a:ext cx="6156576" cy="1063789"/>
          </a:xfrm>
          <a:custGeom>
            <a:avLst/>
            <a:gdLst/>
            <a:ahLst/>
            <a:cxnLst/>
            <a:rect l="l" t="t" r="r" b="b"/>
            <a:pathLst>
              <a:path w="6156576" h="1063789">
                <a:moveTo>
                  <a:pt x="0" y="0"/>
                </a:moveTo>
                <a:lnTo>
                  <a:pt x="6156576" y="0"/>
                </a:lnTo>
                <a:lnTo>
                  <a:pt x="6156576" y="1063790"/>
                </a:lnTo>
                <a:lnTo>
                  <a:pt x="0" y="10637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8838084"/>
            <a:ext cx="18288000" cy="1448916"/>
          </a:xfrm>
          <a:custGeom>
            <a:avLst/>
            <a:gdLst/>
            <a:ahLst/>
            <a:cxnLst/>
            <a:rect l="l" t="t" r="r" b="b"/>
            <a:pathLst>
              <a:path w="18288000" h="1448916">
                <a:moveTo>
                  <a:pt x="0" y="0"/>
                </a:moveTo>
                <a:lnTo>
                  <a:pt x="18288000" y="0"/>
                </a:lnTo>
                <a:lnTo>
                  <a:pt x="18288000" y="1448916"/>
                </a:lnTo>
                <a:lnTo>
                  <a:pt x="0" y="14489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7143" b="-1714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27438" y="79672"/>
            <a:ext cx="3705739" cy="1274517"/>
          </a:xfrm>
          <a:custGeom>
            <a:avLst/>
            <a:gdLst/>
            <a:ahLst/>
            <a:cxnLst/>
            <a:rect l="l" t="t" r="r" b="b"/>
            <a:pathLst>
              <a:path w="3705739" h="1274517">
                <a:moveTo>
                  <a:pt x="0" y="0"/>
                </a:moveTo>
                <a:lnTo>
                  <a:pt x="3705739" y="0"/>
                </a:lnTo>
                <a:lnTo>
                  <a:pt x="3705739" y="1274518"/>
                </a:lnTo>
                <a:lnTo>
                  <a:pt x="0" y="12745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467123" y="8960830"/>
            <a:ext cx="13579570" cy="1167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4"/>
              </a:lnSpc>
            </a:pPr>
            <a:r>
              <a:rPr lang="en-US" sz="3353" dirty="0">
                <a:solidFill>
                  <a:srgbClr val="FEFEFE"/>
                </a:solidFill>
                <a:latin typeface="Canva Sans Bold"/>
              </a:rPr>
              <a:t>Webb. E. L, Baker. K, Morris. D, </a:t>
            </a:r>
            <a:r>
              <a:rPr lang="en-US" sz="3353" dirty="0" err="1">
                <a:solidFill>
                  <a:srgbClr val="FEFEFE"/>
                </a:solidFill>
                <a:latin typeface="Canva Sans Bold"/>
              </a:rPr>
              <a:t>Nawab</a:t>
            </a:r>
            <a:r>
              <a:rPr lang="en-US" sz="3353" dirty="0">
                <a:solidFill>
                  <a:srgbClr val="FEFEFE"/>
                </a:solidFill>
                <a:latin typeface="Canva Sans Bold"/>
              </a:rPr>
              <a:t>. Z, </a:t>
            </a:r>
            <a:r>
              <a:rPr lang="en-US" sz="3353" dirty="0" err="1">
                <a:solidFill>
                  <a:srgbClr val="FEFEFE"/>
                </a:solidFill>
                <a:latin typeface="Canva Sans Bold"/>
              </a:rPr>
              <a:t>Gencarelli</a:t>
            </a:r>
            <a:r>
              <a:rPr lang="en-US" sz="3353" dirty="0">
                <a:solidFill>
                  <a:srgbClr val="FEFEFE"/>
                </a:solidFill>
                <a:latin typeface="Canva Sans Bold"/>
              </a:rPr>
              <a:t>. B, </a:t>
            </a:r>
            <a:r>
              <a:rPr lang="en-US" sz="3353" dirty="0" err="1">
                <a:solidFill>
                  <a:srgbClr val="FEFEFE"/>
                </a:solidFill>
                <a:latin typeface="Canva Sans Bold"/>
              </a:rPr>
              <a:t>Worsfold</a:t>
            </a:r>
            <a:r>
              <a:rPr lang="en-US" sz="3353" dirty="0">
                <a:solidFill>
                  <a:srgbClr val="FEFEFE"/>
                </a:solidFill>
                <a:latin typeface="Canva Sans Bold"/>
              </a:rPr>
              <a:t>. J, &amp; Hamilton. A.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5864" y="4176253"/>
            <a:ext cx="17222089" cy="2152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6"/>
              </a:lnSpc>
            </a:pPr>
            <a:r>
              <a:rPr lang="en-US" sz="4979">
                <a:solidFill>
                  <a:srgbClr val="FEFEFE"/>
                </a:solidFill>
                <a:latin typeface="Canva Sans Bold"/>
              </a:rPr>
              <a:t>Leaving the Past Behind: Exploring the Adverse Childhood Experiences of Males Detained to a</a:t>
            </a:r>
          </a:p>
          <a:p>
            <a:pPr algn="ctr">
              <a:lnSpc>
                <a:spcPts val="5676"/>
              </a:lnSpc>
            </a:pPr>
            <a:r>
              <a:rPr lang="en-US" sz="4979">
                <a:solidFill>
                  <a:srgbClr val="FEFEFE"/>
                </a:solidFill>
                <a:latin typeface="Canva Sans Bold"/>
              </a:rPr>
              <a:t>Secure Specialist Deaf Inpatient Mental Health Service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4949" y="0"/>
            <a:ext cx="7264280" cy="10287000"/>
          </a:xfrm>
          <a:custGeom>
            <a:avLst/>
            <a:gdLst/>
            <a:ahLst/>
            <a:cxnLst/>
            <a:rect l="l" t="t" r="r" b="b"/>
            <a:pathLst>
              <a:path w="7264280" h="10287000">
                <a:moveTo>
                  <a:pt x="0" y="0"/>
                </a:moveTo>
                <a:lnTo>
                  <a:pt x="7264280" y="0"/>
                </a:lnTo>
                <a:lnTo>
                  <a:pt x="72642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7169331" cy="1448916"/>
          </a:xfrm>
          <a:custGeom>
            <a:avLst/>
            <a:gdLst/>
            <a:ahLst/>
            <a:cxnLst/>
            <a:rect l="l" t="t" r="r" b="b"/>
            <a:pathLst>
              <a:path w="7169331" h="1448916">
                <a:moveTo>
                  <a:pt x="0" y="0"/>
                </a:moveTo>
                <a:lnTo>
                  <a:pt x="7169331" y="0"/>
                </a:lnTo>
                <a:lnTo>
                  <a:pt x="7169331" y="1448916"/>
                </a:lnTo>
                <a:lnTo>
                  <a:pt x="0" y="14489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143" r="-155086" b="-1714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58903" y="255578"/>
            <a:ext cx="6156576" cy="1063789"/>
          </a:xfrm>
          <a:custGeom>
            <a:avLst/>
            <a:gdLst/>
            <a:ahLst/>
            <a:cxnLst/>
            <a:rect l="l" t="t" r="r" b="b"/>
            <a:pathLst>
              <a:path w="6156576" h="1063789">
                <a:moveTo>
                  <a:pt x="0" y="0"/>
                </a:moveTo>
                <a:lnTo>
                  <a:pt x="6156576" y="0"/>
                </a:lnTo>
                <a:lnTo>
                  <a:pt x="6156576" y="1063789"/>
                </a:lnTo>
                <a:lnTo>
                  <a:pt x="0" y="10637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65367" y="4526286"/>
            <a:ext cx="5143649" cy="1177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60"/>
              </a:lnSpc>
              <a:spcBef>
                <a:spcPct val="0"/>
              </a:spcBef>
            </a:pPr>
            <a:r>
              <a:rPr lang="en-US" sz="6900">
                <a:solidFill>
                  <a:srgbClr val="FEFEFE"/>
                </a:solidFill>
                <a:latin typeface="Canva Sans Bold"/>
              </a:rPr>
              <a:t>Background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32053" y="686358"/>
            <a:ext cx="10296008" cy="935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8" lvl="1" indent="-237489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Canva Sans"/>
              </a:rPr>
              <a:t>Childhood trauma has been linked to a range of negative outcomes, including mental health problems, substance abuse and criminal behaviour.</a:t>
            </a:r>
          </a:p>
          <a:p>
            <a:pPr>
              <a:lnSpc>
                <a:spcPts val="3079"/>
              </a:lnSpc>
            </a:pPr>
            <a:endParaRPr lang="en-US" sz="2199">
              <a:solidFill>
                <a:srgbClr val="000000"/>
              </a:solidFill>
              <a:latin typeface="Canva Sans"/>
            </a:endParaRPr>
          </a:p>
          <a:p>
            <a:pPr marL="474978" lvl="1" indent="-237489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Canva Sans"/>
              </a:rPr>
              <a:t>Deaf people are at increased risk of experiencing childhood trauma (Archer &amp; Zoller, 2018; Kushalnagar et al., 2020), including abuse and neglect. Communication and social isolation make them more vulnerable.</a:t>
            </a:r>
          </a:p>
          <a:p>
            <a:pPr>
              <a:lnSpc>
                <a:spcPts val="3079"/>
              </a:lnSpc>
            </a:pPr>
            <a:endParaRPr lang="en-US" sz="2199">
              <a:solidFill>
                <a:srgbClr val="000000"/>
              </a:solidFill>
              <a:latin typeface="Canva Sans"/>
            </a:endParaRPr>
          </a:p>
          <a:p>
            <a:pPr marL="474978" lvl="1" indent="-237489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Canva Sans"/>
              </a:rPr>
              <a:t>Deaf people often face pervasive exposure to trauma, with research indicating exposure to an average of 6.2 different trauma types in an outpatient sample (Ohre et al., 2015).  </a:t>
            </a:r>
          </a:p>
          <a:p>
            <a:pPr>
              <a:lnSpc>
                <a:spcPts val="3079"/>
              </a:lnSpc>
            </a:pPr>
            <a:endParaRPr lang="en-US" sz="2199">
              <a:solidFill>
                <a:srgbClr val="000000"/>
              </a:solidFill>
              <a:latin typeface="Canva Sans"/>
            </a:endParaRPr>
          </a:p>
          <a:p>
            <a:pPr marL="474978" lvl="1" indent="-237489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Canva Sans"/>
              </a:rPr>
              <a:t>Despite deaf people being over-represented in secure services, (Mitchell &amp; Braham, 2011), we don’t know much about rates of adverse childhood experiences in this population. </a:t>
            </a:r>
          </a:p>
          <a:p>
            <a:pPr>
              <a:lnSpc>
                <a:spcPts val="3079"/>
              </a:lnSpc>
            </a:pPr>
            <a:endParaRPr lang="en-US" sz="2199">
              <a:solidFill>
                <a:srgbClr val="000000"/>
              </a:solidFill>
              <a:latin typeface="Canva Sans"/>
            </a:endParaRPr>
          </a:p>
          <a:p>
            <a:pPr marL="474978" lvl="1" indent="-237489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Canva Sans"/>
              </a:rPr>
              <a:t>The focus on abuse and neglect, without consideration of indirect household adversities (e.g., parental incarceration), may limit our understanding of the early trauma experiences of this population. </a:t>
            </a:r>
          </a:p>
          <a:p>
            <a:pPr>
              <a:lnSpc>
                <a:spcPts val="3079"/>
              </a:lnSpc>
            </a:pPr>
            <a:endParaRPr lang="en-US" sz="2199">
              <a:solidFill>
                <a:srgbClr val="000000"/>
              </a:solidFill>
              <a:latin typeface="Canva Sans"/>
            </a:endParaRPr>
          </a:p>
          <a:p>
            <a:pPr marL="474978" lvl="1" indent="-237489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Canva Sans"/>
              </a:rPr>
              <a:t>We investigated the prevalence of ACEs, and their associations with demographic and clinical factors, in a sample of deaf males detained to secure care.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4949" y="0"/>
            <a:ext cx="18382949" cy="1843052"/>
          </a:xfrm>
          <a:custGeom>
            <a:avLst/>
            <a:gdLst/>
            <a:ahLst/>
            <a:cxnLst/>
            <a:rect l="l" t="t" r="r" b="b"/>
            <a:pathLst>
              <a:path w="18382949" h="1843052">
                <a:moveTo>
                  <a:pt x="0" y="0"/>
                </a:moveTo>
                <a:lnTo>
                  <a:pt x="18382949" y="0"/>
                </a:lnTo>
                <a:lnTo>
                  <a:pt x="18382949" y="1843052"/>
                </a:lnTo>
                <a:lnTo>
                  <a:pt x="0" y="18430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6529" b="-12359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965418" y="5520"/>
            <a:ext cx="4992290" cy="1837532"/>
            <a:chOff x="0" y="0"/>
            <a:chExt cx="1314842" cy="4839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4842" cy="483959"/>
            </a:xfrm>
            <a:custGeom>
              <a:avLst/>
              <a:gdLst/>
              <a:ahLst/>
              <a:cxnLst/>
              <a:rect l="l" t="t" r="r" b="b"/>
              <a:pathLst>
                <a:path w="1314842" h="483959">
                  <a:moveTo>
                    <a:pt x="0" y="0"/>
                  </a:moveTo>
                  <a:lnTo>
                    <a:pt x="1314842" y="0"/>
                  </a:lnTo>
                  <a:lnTo>
                    <a:pt x="1314842" y="483959"/>
                  </a:lnTo>
                  <a:lnTo>
                    <a:pt x="0" y="483959"/>
                  </a:lnTo>
                  <a:close/>
                </a:path>
              </a:pathLst>
            </a:custGeom>
            <a:solidFill>
              <a:srgbClr val="666666">
                <a:alpha val="89804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314842" cy="5220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965418" y="-21188"/>
            <a:ext cx="4322582" cy="1864240"/>
          </a:xfrm>
          <a:custGeom>
            <a:avLst/>
            <a:gdLst/>
            <a:ahLst/>
            <a:cxnLst/>
            <a:rect l="l" t="t" r="r" b="b"/>
            <a:pathLst>
              <a:path w="4322582" h="1864240">
                <a:moveTo>
                  <a:pt x="0" y="0"/>
                </a:moveTo>
                <a:lnTo>
                  <a:pt x="4322582" y="0"/>
                </a:lnTo>
                <a:lnTo>
                  <a:pt x="4322582" y="1864240"/>
                </a:lnTo>
                <a:lnTo>
                  <a:pt x="0" y="1864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4435" t="-14634" r="-3025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101432" y="467499"/>
            <a:ext cx="4101089" cy="708624"/>
          </a:xfrm>
          <a:custGeom>
            <a:avLst/>
            <a:gdLst/>
            <a:ahLst/>
            <a:cxnLst/>
            <a:rect l="l" t="t" r="r" b="b"/>
            <a:pathLst>
              <a:path w="4101089" h="708624">
                <a:moveTo>
                  <a:pt x="0" y="0"/>
                </a:moveTo>
                <a:lnTo>
                  <a:pt x="4101089" y="0"/>
                </a:lnTo>
                <a:lnTo>
                  <a:pt x="4101089" y="708624"/>
                </a:lnTo>
                <a:lnTo>
                  <a:pt x="0" y="7086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33746" y="2190678"/>
            <a:ext cx="1370645" cy="1348217"/>
          </a:xfrm>
          <a:custGeom>
            <a:avLst/>
            <a:gdLst/>
            <a:ahLst/>
            <a:cxnLst/>
            <a:rect l="l" t="t" r="r" b="b"/>
            <a:pathLst>
              <a:path w="1370645" h="1348217">
                <a:moveTo>
                  <a:pt x="0" y="0"/>
                </a:moveTo>
                <a:lnTo>
                  <a:pt x="1370646" y="0"/>
                </a:lnTo>
                <a:lnTo>
                  <a:pt x="1370646" y="1348217"/>
                </a:lnTo>
                <a:lnTo>
                  <a:pt x="0" y="13482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858019" y="2282372"/>
            <a:ext cx="15169690" cy="748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41"/>
              </a:lnSpc>
            </a:pPr>
            <a:r>
              <a:rPr lang="en-US" sz="2815">
                <a:solidFill>
                  <a:srgbClr val="000000"/>
                </a:solidFill>
                <a:latin typeface="Canva Sans Bold"/>
              </a:rPr>
              <a:t>Design -</a:t>
            </a:r>
            <a:r>
              <a:rPr lang="en-US" sz="2815">
                <a:solidFill>
                  <a:srgbClr val="000000"/>
                </a:solidFill>
                <a:latin typeface="Canva Sans"/>
              </a:rPr>
              <a:t> A retrospective analysis was conducted on existing clinical records held  by a specialist deaf secure inpatient mental health service between June and November 2021.</a:t>
            </a:r>
            <a:r>
              <a:rPr lang="en-US" sz="2815">
                <a:solidFill>
                  <a:srgbClr val="000000"/>
                </a:solidFill>
                <a:latin typeface="Canva Sans Bold"/>
              </a:rPr>
              <a:t> </a:t>
            </a:r>
          </a:p>
          <a:p>
            <a:pPr>
              <a:lnSpc>
                <a:spcPts val="3941"/>
              </a:lnSpc>
            </a:pPr>
            <a:endParaRPr lang="en-US" sz="2815">
              <a:solidFill>
                <a:srgbClr val="000000"/>
              </a:solidFill>
              <a:latin typeface="Canva Sans Bold"/>
            </a:endParaRPr>
          </a:p>
          <a:p>
            <a:pPr>
              <a:lnSpc>
                <a:spcPts val="3941"/>
              </a:lnSpc>
            </a:pPr>
            <a:r>
              <a:rPr lang="en-US" sz="2815">
                <a:solidFill>
                  <a:srgbClr val="000000"/>
                </a:solidFill>
                <a:latin typeface="Canva Sans Bold"/>
              </a:rPr>
              <a:t>Participants - </a:t>
            </a:r>
            <a:r>
              <a:rPr lang="en-US" sz="2815">
                <a:solidFill>
                  <a:srgbClr val="000000"/>
                </a:solidFill>
                <a:latin typeface="Canva Sans"/>
              </a:rPr>
              <a:t>A convenience sample of 26 male adults (Mean age=39.5 years) were included in analyses. All participants had been diagnosed as deaf in childhood and used a range of communication styles including British Sign Language (BSL), Sign Supported English and spoken English.</a:t>
            </a:r>
            <a:r>
              <a:rPr lang="en-US" sz="2815">
                <a:solidFill>
                  <a:srgbClr val="000000"/>
                </a:solidFill>
                <a:latin typeface="Canva Sans Bold"/>
              </a:rPr>
              <a:t> </a:t>
            </a:r>
          </a:p>
          <a:p>
            <a:pPr>
              <a:lnSpc>
                <a:spcPts val="3941"/>
              </a:lnSpc>
            </a:pPr>
            <a:endParaRPr lang="en-US" sz="2815">
              <a:solidFill>
                <a:srgbClr val="000000"/>
              </a:solidFill>
              <a:latin typeface="Canva Sans Bold"/>
            </a:endParaRPr>
          </a:p>
          <a:p>
            <a:pPr>
              <a:lnSpc>
                <a:spcPts val="3941"/>
              </a:lnSpc>
            </a:pPr>
            <a:r>
              <a:rPr lang="en-US" sz="2815">
                <a:solidFill>
                  <a:srgbClr val="000000"/>
                </a:solidFill>
                <a:latin typeface="Canva Sans Bold"/>
              </a:rPr>
              <a:t>Measures - </a:t>
            </a:r>
            <a:r>
              <a:rPr lang="en-US" sz="2815">
                <a:solidFill>
                  <a:srgbClr val="000000"/>
                </a:solidFill>
                <a:latin typeface="Canva Sans"/>
              </a:rPr>
              <a:t>Adverse Childhood Experiences were assessed using the ACE-Q (Felitti et al., 1998)</a:t>
            </a:r>
            <a:r>
              <a:rPr lang="en-US" sz="2815">
                <a:solidFill>
                  <a:srgbClr val="000000"/>
                </a:solidFill>
                <a:latin typeface="Canva Sans Bold"/>
              </a:rPr>
              <a:t> </a:t>
            </a:r>
            <a:r>
              <a:rPr lang="en-US" sz="2815">
                <a:solidFill>
                  <a:srgbClr val="000000"/>
                </a:solidFill>
                <a:latin typeface="Canva Sans"/>
              </a:rPr>
              <a:t>measuring both ‘child maltreatment’ ACEs (e.g., physical abuse and emotional neglect)  and ‘household’ ACEs (e.g., parental mental illness and domestic violence).  </a:t>
            </a:r>
          </a:p>
          <a:p>
            <a:pPr>
              <a:lnSpc>
                <a:spcPts val="3941"/>
              </a:lnSpc>
            </a:pPr>
            <a:endParaRPr lang="en-US" sz="2815">
              <a:solidFill>
                <a:srgbClr val="000000"/>
              </a:solidFill>
              <a:latin typeface="Canva Sans"/>
            </a:endParaRPr>
          </a:p>
          <a:p>
            <a:pPr>
              <a:lnSpc>
                <a:spcPts val="3941"/>
              </a:lnSpc>
            </a:pPr>
            <a:r>
              <a:rPr lang="en-US" sz="2815">
                <a:solidFill>
                  <a:srgbClr val="000000"/>
                </a:solidFill>
                <a:latin typeface="Canva Sans Bold"/>
              </a:rPr>
              <a:t>Permissions - </a:t>
            </a:r>
            <a:r>
              <a:rPr lang="en-US" sz="2815">
                <a:solidFill>
                  <a:srgbClr val="000000"/>
                </a:solidFill>
                <a:latin typeface="Canva Sans"/>
              </a:rPr>
              <a:t>The study was approved by the organisation, as a part of a wider review of service structures.</a:t>
            </a:r>
            <a:r>
              <a:rPr lang="en-US" sz="2815">
                <a:solidFill>
                  <a:srgbClr val="000000"/>
                </a:solidFill>
                <a:latin typeface="Canva Sans Bold"/>
              </a:rPr>
              <a:t> </a:t>
            </a:r>
          </a:p>
        </p:txBody>
      </p:sp>
      <p:sp>
        <p:nvSpPr>
          <p:cNvPr id="10" name="Freeform 10"/>
          <p:cNvSpPr/>
          <p:nvPr/>
        </p:nvSpPr>
        <p:spPr>
          <a:xfrm>
            <a:off x="543838" y="4238868"/>
            <a:ext cx="1750462" cy="1809263"/>
          </a:xfrm>
          <a:custGeom>
            <a:avLst/>
            <a:gdLst/>
            <a:ahLst/>
            <a:cxnLst/>
            <a:rect l="l" t="t" r="r" b="b"/>
            <a:pathLst>
              <a:path w="1750462" h="1809263">
                <a:moveTo>
                  <a:pt x="0" y="0"/>
                </a:moveTo>
                <a:lnTo>
                  <a:pt x="1750462" y="0"/>
                </a:lnTo>
                <a:lnTo>
                  <a:pt x="1750462" y="1809264"/>
                </a:lnTo>
                <a:lnTo>
                  <a:pt x="0" y="18092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2402" y="6743457"/>
            <a:ext cx="1653334" cy="1359867"/>
          </a:xfrm>
          <a:custGeom>
            <a:avLst/>
            <a:gdLst/>
            <a:ahLst/>
            <a:cxnLst/>
            <a:rect l="l" t="t" r="r" b="b"/>
            <a:pathLst>
              <a:path w="1653334" h="1359867">
                <a:moveTo>
                  <a:pt x="0" y="0"/>
                </a:moveTo>
                <a:lnTo>
                  <a:pt x="1653334" y="0"/>
                </a:lnTo>
                <a:lnTo>
                  <a:pt x="1653334" y="1359867"/>
                </a:lnTo>
                <a:lnTo>
                  <a:pt x="0" y="13598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24553" y="8539525"/>
            <a:ext cx="1389033" cy="1437550"/>
          </a:xfrm>
          <a:custGeom>
            <a:avLst/>
            <a:gdLst/>
            <a:ahLst/>
            <a:cxnLst/>
            <a:rect l="l" t="t" r="r" b="b"/>
            <a:pathLst>
              <a:path w="1389033" h="1437550">
                <a:moveTo>
                  <a:pt x="0" y="0"/>
                </a:moveTo>
                <a:lnTo>
                  <a:pt x="1389032" y="0"/>
                </a:lnTo>
                <a:lnTo>
                  <a:pt x="1389032" y="1437550"/>
                </a:lnTo>
                <a:lnTo>
                  <a:pt x="0" y="14375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644243" y="166497"/>
            <a:ext cx="5719911" cy="1177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60"/>
              </a:lnSpc>
              <a:spcBef>
                <a:spcPct val="0"/>
              </a:spcBef>
            </a:pPr>
            <a:r>
              <a:rPr lang="en-US" sz="6900">
                <a:solidFill>
                  <a:srgbClr val="FEFEFE"/>
                </a:solidFill>
                <a:latin typeface="Canva Sans Bold"/>
              </a:rPr>
              <a:t>Methodology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495787" cy="10287000"/>
          </a:xfrm>
          <a:custGeom>
            <a:avLst/>
            <a:gdLst/>
            <a:ahLst/>
            <a:cxnLst/>
            <a:rect l="l" t="t" r="r" b="b"/>
            <a:pathLst>
              <a:path w="4495787" h="10287000">
                <a:moveTo>
                  <a:pt x="0" y="0"/>
                </a:moveTo>
                <a:lnTo>
                  <a:pt x="4495787" y="0"/>
                </a:lnTo>
                <a:lnTo>
                  <a:pt x="44957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82" r="-558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4495787" cy="1448916"/>
          </a:xfrm>
          <a:custGeom>
            <a:avLst/>
            <a:gdLst/>
            <a:ahLst/>
            <a:cxnLst/>
            <a:rect l="l" t="t" r="r" b="b"/>
            <a:pathLst>
              <a:path w="4495787" h="1448916">
                <a:moveTo>
                  <a:pt x="0" y="0"/>
                </a:moveTo>
                <a:lnTo>
                  <a:pt x="4495787" y="0"/>
                </a:lnTo>
                <a:lnTo>
                  <a:pt x="4495787" y="1448916"/>
                </a:lnTo>
                <a:lnTo>
                  <a:pt x="0" y="14489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968" r="-263313" b="-996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09978" y="360416"/>
            <a:ext cx="3466715" cy="599011"/>
          </a:xfrm>
          <a:custGeom>
            <a:avLst/>
            <a:gdLst/>
            <a:ahLst/>
            <a:cxnLst/>
            <a:rect l="l" t="t" r="r" b="b"/>
            <a:pathLst>
              <a:path w="3466715" h="599011">
                <a:moveTo>
                  <a:pt x="0" y="0"/>
                </a:moveTo>
                <a:lnTo>
                  <a:pt x="3466716" y="0"/>
                </a:lnTo>
                <a:lnTo>
                  <a:pt x="3466716" y="599011"/>
                </a:lnTo>
                <a:lnTo>
                  <a:pt x="0" y="5990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39108" y="475498"/>
            <a:ext cx="5578549" cy="149388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982135" y="303266"/>
            <a:ext cx="7981305" cy="2890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69"/>
              </a:lnSpc>
            </a:pPr>
            <a:r>
              <a:rPr lang="en-US" sz="1900">
                <a:solidFill>
                  <a:srgbClr val="000000"/>
                </a:solidFill>
                <a:latin typeface="Canva Sans Bold"/>
              </a:rPr>
              <a:t>Number of ACES</a:t>
            </a:r>
          </a:p>
          <a:p>
            <a:pPr>
              <a:lnSpc>
                <a:spcPts val="2964"/>
              </a:lnSpc>
            </a:pPr>
            <a:endParaRPr lang="en-US" sz="1900">
              <a:solidFill>
                <a:srgbClr val="000000"/>
              </a:solidFill>
              <a:latin typeface="Canva Sans Bold"/>
            </a:endParaRPr>
          </a:p>
          <a:p>
            <a:pPr marL="410211" lvl="1" indent="-205106">
              <a:lnSpc>
                <a:spcPts val="2869"/>
              </a:lnSpc>
              <a:buFont typeface="Arial"/>
              <a:buChar char="•"/>
            </a:pPr>
            <a:r>
              <a:rPr lang="en-US" sz="1900">
                <a:solidFill>
                  <a:srgbClr val="000000"/>
                </a:solidFill>
                <a:latin typeface="Canva Sans Bold"/>
              </a:rPr>
              <a:t>92.31%</a:t>
            </a:r>
            <a:r>
              <a:rPr lang="en-US" sz="1900">
                <a:solidFill>
                  <a:srgbClr val="000000"/>
                </a:solidFill>
                <a:latin typeface="Canva Sans"/>
              </a:rPr>
              <a:t> of participants had been exposed to at least one ACE (1+)</a:t>
            </a:r>
          </a:p>
          <a:p>
            <a:pPr>
              <a:lnSpc>
                <a:spcPts val="2869"/>
              </a:lnSpc>
            </a:pPr>
            <a:endParaRPr lang="en-US" sz="1900">
              <a:solidFill>
                <a:srgbClr val="000000"/>
              </a:solidFill>
              <a:latin typeface="Canva Sans"/>
            </a:endParaRPr>
          </a:p>
          <a:p>
            <a:pPr marL="410211" lvl="1" indent="-205106">
              <a:lnSpc>
                <a:spcPts val="2869"/>
              </a:lnSpc>
              <a:buFont typeface="Arial"/>
              <a:buChar char="•"/>
            </a:pPr>
            <a:r>
              <a:rPr lang="en-US" sz="1900">
                <a:solidFill>
                  <a:srgbClr val="000000"/>
                </a:solidFill>
                <a:latin typeface="Canva Sans Bold"/>
              </a:rPr>
              <a:t>84.6%</a:t>
            </a:r>
            <a:r>
              <a:rPr lang="en-US" sz="1900">
                <a:solidFill>
                  <a:srgbClr val="000000"/>
                </a:solidFill>
                <a:latin typeface="Canva Sans"/>
              </a:rPr>
              <a:t> had experienced multiple ACES (2+)</a:t>
            </a:r>
          </a:p>
          <a:p>
            <a:pPr>
              <a:lnSpc>
                <a:spcPts val="2869"/>
              </a:lnSpc>
            </a:pPr>
            <a:endParaRPr lang="en-US" sz="1900">
              <a:solidFill>
                <a:srgbClr val="000000"/>
              </a:solidFill>
              <a:latin typeface="Canva Sans"/>
            </a:endParaRPr>
          </a:p>
          <a:p>
            <a:pPr marL="410211" lvl="1" indent="-205106">
              <a:lnSpc>
                <a:spcPts val="2869"/>
              </a:lnSpc>
              <a:buFont typeface="Arial"/>
              <a:buChar char="•"/>
            </a:pPr>
            <a:r>
              <a:rPr lang="en-US" sz="1900">
                <a:solidFill>
                  <a:srgbClr val="000000"/>
                </a:solidFill>
                <a:latin typeface="Canva Sans Bold"/>
              </a:rPr>
              <a:t>73.1% </a:t>
            </a:r>
            <a:r>
              <a:rPr lang="en-US" sz="1900">
                <a:solidFill>
                  <a:srgbClr val="000000"/>
                </a:solidFill>
                <a:latin typeface="Canva Sans"/>
              </a:rPr>
              <a:t>of participants had experienced four or more ACEs (4+)</a:t>
            </a:r>
          </a:p>
          <a:p>
            <a:pPr>
              <a:lnSpc>
                <a:spcPts val="2964"/>
              </a:lnSpc>
            </a:pPr>
            <a:endParaRPr lang="en-US" sz="1900">
              <a:solidFill>
                <a:srgbClr val="000000"/>
              </a:solidFill>
              <a:latin typeface="Canva San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0" y="8838084"/>
            <a:ext cx="4495787" cy="1448916"/>
          </a:xfrm>
          <a:custGeom>
            <a:avLst/>
            <a:gdLst/>
            <a:ahLst/>
            <a:cxnLst/>
            <a:rect l="l" t="t" r="r" b="b"/>
            <a:pathLst>
              <a:path w="4495787" h="1448916">
                <a:moveTo>
                  <a:pt x="0" y="0"/>
                </a:moveTo>
                <a:lnTo>
                  <a:pt x="4495787" y="0"/>
                </a:lnTo>
                <a:lnTo>
                  <a:pt x="4495787" y="1448916"/>
                </a:lnTo>
                <a:lnTo>
                  <a:pt x="0" y="14489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968" r="-263313" b="-996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80524" y="9092977"/>
            <a:ext cx="2725624" cy="937425"/>
          </a:xfrm>
          <a:custGeom>
            <a:avLst/>
            <a:gdLst/>
            <a:ahLst/>
            <a:cxnLst/>
            <a:rect l="l" t="t" r="r" b="b"/>
            <a:pathLst>
              <a:path w="2725624" h="937425">
                <a:moveTo>
                  <a:pt x="0" y="0"/>
                </a:moveTo>
                <a:lnTo>
                  <a:pt x="2725624" y="0"/>
                </a:lnTo>
                <a:lnTo>
                  <a:pt x="2725624" y="937425"/>
                </a:lnTo>
                <a:lnTo>
                  <a:pt x="0" y="9374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897694" y="11873568"/>
            <a:ext cx="4495787" cy="1448916"/>
          </a:xfrm>
          <a:custGeom>
            <a:avLst/>
            <a:gdLst/>
            <a:ahLst/>
            <a:cxnLst/>
            <a:rect l="l" t="t" r="r" b="b"/>
            <a:pathLst>
              <a:path w="4495787" h="1448916">
                <a:moveTo>
                  <a:pt x="0" y="0"/>
                </a:moveTo>
                <a:lnTo>
                  <a:pt x="4495786" y="0"/>
                </a:lnTo>
                <a:lnTo>
                  <a:pt x="4495786" y="1448915"/>
                </a:lnTo>
                <a:lnTo>
                  <a:pt x="0" y="14489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968" r="-263313" b="-9968"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39108" y="1204728"/>
            <a:ext cx="5578549" cy="14938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39108" y="1930784"/>
            <a:ext cx="5578549" cy="149388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034762" y="3457692"/>
            <a:ext cx="8097636" cy="2523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06"/>
              </a:lnSpc>
            </a:pPr>
            <a:r>
              <a:rPr lang="en-US" sz="1899">
                <a:solidFill>
                  <a:srgbClr val="000000"/>
                </a:solidFill>
                <a:latin typeface="Canva Sans Bold"/>
              </a:rPr>
              <a:t>Types of ACES </a:t>
            </a:r>
          </a:p>
          <a:p>
            <a:pPr>
              <a:lnSpc>
                <a:spcPts val="2868"/>
              </a:lnSpc>
            </a:pPr>
            <a:endParaRPr lang="en-US" sz="1899">
              <a:solidFill>
                <a:srgbClr val="000000"/>
              </a:solidFill>
              <a:latin typeface="Canva Sans Bold"/>
            </a:endParaRPr>
          </a:p>
          <a:p>
            <a:pPr marL="410209" lvl="1" indent="-205105">
              <a:lnSpc>
                <a:spcPts val="2868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Canva Sans Bold"/>
              </a:rPr>
              <a:t>88.5%</a:t>
            </a:r>
            <a:r>
              <a:rPr lang="en-US" sz="1899">
                <a:solidFill>
                  <a:srgbClr val="000000"/>
                </a:solidFill>
                <a:latin typeface="Canva Sans"/>
              </a:rPr>
              <a:t> experienced at least one type of household ACE</a:t>
            </a:r>
          </a:p>
          <a:p>
            <a:pPr>
              <a:lnSpc>
                <a:spcPts val="2868"/>
              </a:lnSpc>
            </a:pPr>
            <a:endParaRPr lang="en-US" sz="1899">
              <a:solidFill>
                <a:srgbClr val="000000"/>
              </a:solidFill>
              <a:latin typeface="Canva Sans"/>
            </a:endParaRPr>
          </a:p>
          <a:p>
            <a:pPr marL="410209" lvl="1" indent="-205105">
              <a:lnSpc>
                <a:spcPts val="2868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Canva Sans Bold"/>
              </a:rPr>
              <a:t>84.6%</a:t>
            </a:r>
            <a:r>
              <a:rPr lang="en-US" sz="1899">
                <a:solidFill>
                  <a:srgbClr val="000000"/>
                </a:solidFill>
                <a:latin typeface="Canva Sans"/>
              </a:rPr>
              <a:t> experienced at least one type of child maltreatment ACE</a:t>
            </a:r>
          </a:p>
          <a:p>
            <a:pPr>
              <a:lnSpc>
                <a:spcPts val="2868"/>
              </a:lnSpc>
            </a:pPr>
            <a:endParaRPr lang="en-US" sz="1899">
              <a:solidFill>
                <a:srgbClr val="000000"/>
              </a:solidFill>
              <a:latin typeface="Canva Sans"/>
            </a:endParaRPr>
          </a:p>
          <a:p>
            <a:pPr marL="410209" lvl="1" indent="-205105">
              <a:lnSpc>
                <a:spcPts val="2868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Canva Sans Bold"/>
              </a:rPr>
              <a:t>76.9% </a:t>
            </a:r>
            <a:r>
              <a:rPr lang="en-US" sz="1899">
                <a:solidFill>
                  <a:srgbClr val="000000"/>
                </a:solidFill>
                <a:latin typeface="Canva Sans"/>
              </a:rPr>
              <a:t>experienced both child maltreatment and household ACEs.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76912" y="3600240"/>
            <a:ext cx="5124906" cy="14124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76912" y="4320434"/>
            <a:ext cx="5124906" cy="141242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876912" y="5050154"/>
            <a:ext cx="5124906" cy="1412420"/>
          </a:xfrm>
          <a:prstGeom prst="rect">
            <a:avLst/>
          </a:prstGeom>
        </p:spPr>
      </p:pic>
      <p:sp>
        <p:nvSpPr>
          <p:cNvPr id="16" name="AutoShape 16"/>
          <p:cNvSpPr/>
          <p:nvPr/>
        </p:nvSpPr>
        <p:spPr>
          <a:xfrm>
            <a:off x="5164594" y="3243379"/>
            <a:ext cx="12362523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>
            <a:off x="5034762" y="6508112"/>
            <a:ext cx="12362523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TextBox 18"/>
          <p:cNvSpPr txBox="1"/>
          <p:nvPr/>
        </p:nvSpPr>
        <p:spPr>
          <a:xfrm>
            <a:off x="724365" y="4488186"/>
            <a:ext cx="3152329" cy="1177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60"/>
              </a:lnSpc>
              <a:spcBef>
                <a:spcPct val="0"/>
              </a:spcBef>
            </a:pPr>
            <a:r>
              <a:rPr lang="en-US" sz="6900">
                <a:solidFill>
                  <a:srgbClr val="FEFEFE"/>
                </a:solidFill>
                <a:latin typeface="Canva Sans Bold"/>
              </a:rPr>
              <a:t>Results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889079" y="9260381"/>
            <a:ext cx="12434550" cy="575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31" lvl="1" indent="-183515" algn="just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000000"/>
                </a:solidFill>
                <a:latin typeface="Canva Sans"/>
              </a:rPr>
              <a:t>Number of child maltreatment ACEs experienced was significantly higher in participants who had been removed from the home under a compulsory care order (U = 18.00, p = .023).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926269" y="6989125"/>
            <a:ext cx="1785323" cy="1656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Canva Sans"/>
              </a:rPr>
              <a:t>On average, participants had been exposed to 6 types of ACEs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450475" y="7165337"/>
            <a:ext cx="1913233" cy="1323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Canva Sans"/>
              </a:rPr>
              <a:t>On average, participants had experienced 2.5 household ACEs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106354" y="6998650"/>
            <a:ext cx="2260153" cy="1656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Canva Sans"/>
              </a:rPr>
              <a:t>On average, participants had experienced 3 child maltreatment ACEs </a:t>
            </a:r>
          </a:p>
        </p:txBody>
      </p:sp>
      <p:sp>
        <p:nvSpPr>
          <p:cNvPr id="23" name="AutoShape 23"/>
          <p:cNvSpPr/>
          <p:nvPr/>
        </p:nvSpPr>
        <p:spPr>
          <a:xfrm>
            <a:off x="5001185" y="9069164"/>
            <a:ext cx="12362523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09944" y="6803322"/>
            <a:ext cx="2066420" cy="206642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73385" y="6803322"/>
            <a:ext cx="2066420" cy="206642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432430" y="6812847"/>
            <a:ext cx="2066420" cy="20664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495787" cy="10287000"/>
          </a:xfrm>
          <a:custGeom>
            <a:avLst/>
            <a:gdLst/>
            <a:ahLst/>
            <a:cxnLst/>
            <a:rect l="l" t="t" r="r" b="b"/>
            <a:pathLst>
              <a:path w="4495787" h="10287000">
                <a:moveTo>
                  <a:pt x="0" y="0"/>
                </a:moveTo>
                <a:lnTo>
                  <a:pt x="4495787" y="0"/>
                </a:lnTo>
                <a:lnTo>
                  <a:pt x="44957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82" r="-558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4495787" cy="1448916"/>
          </a:xfrm>
          <a:custGeom>
            <a:avLst/>
            <a:gdLst/>
            <a:ahLst/>
            <a:cxnLst/>
            <a:rect l="l" t="t" r="r" b="b"/>
            <a:pathLst>
              <a:path w="4495787" h="1448916">
                <a:moveTo>
                  <a:pt x="0" y="0"/>
                </a:moveTo>
                <a:lnTo>
                  <a:pt x="4495787" y="0"/>
                </a:lnTo>
                <a:lnTo>
                  <a:pt x="4495787" y="1448916"/>
                </a:lnTo>
                <a:lnTo>
                  <a:pt x="0" y="14489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968" r="-263313" b="-996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09978" y="360416"/>
            <a:ext cx="3466715" cy="599011"/>
          </a:xfrm>
          <a:custGeom>
            <a:avLst/>
            <a:gdLst/>
            <a:ahLst/>
            <a:cxnLst/>
            <a:rect l="l" t="t" r="r" b="b"/>
            <a:pathLst>
              <a:path w="3466715" h="599011">
                <a:moveTo>
                  <a:pt x="0" y="0"/>
                </a:moveTo>
                <a:lnTo>
                  <a:pt x="3466716" y="0"/>
                </a:lnTo>
                <a:lnTo>
                  <a:pt x="3466716" y="599011"/>
                </a:lnTo>
                <a:lnTo>
                  <a:pt x="0" y="5990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8838084"/>
            <a:ext cx="4495787" cy="1448916"/>
          </a:xfrm>
          <a:custGeom>
            <a:avLst/>
            <a:gdLst/>
            <a:ahLst/>
            <a:cxnLst/>
            <a:rect l="l" t="t" r="r" b="b"/>
            <a:pathLst>
              <a:path w="4495787" h="1448916">
                <a:moveTo>
                  <a:pt x="0" y="0"/>
                </a:moveTo>
                <a:lnTo>
                  <a:pt x="4495787" y="0"/>
                </a:lnTo>
                <a:lnTo>
                  <a:pt x="4495787" y="1448916"/>
                </a:lnTo>
                <a:lnTo>
                  <a:pt x="0" y="14489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968" r="-263313" b="-996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4" y="9092977"/>
            <a:ext cx="2725624" cy="937425"/>
          </a:xfrm>
          <a:custGeom>
            <a:avLst/>
            <a:gdLst/>
            <a:ahLst/>
            <a:cxnLst/>
            <a:rect l="l" t="t" r="r" b="b"/>
            <a:pathLst>
              <a:path w="2725624" h="937425">
                <a:moveTo>
                  <a:pt x="0" y="0"/>
                </a:moveTo>
                <a:lnTo>
                  <a:pt x="2725624" y="0"/>
                </a:lnTo>
                <a:lnTo>
                  <a:pt x="2725624" y="937425"/>
                </a:lnTo>
                <a:lnTo>
                  <a:pt x="0" y="9374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97694" y="11873568"/>
            <a:ext cx="4495787" cy="1448916"/>
          </a:xfrm>
          <a:custGeom>
            <a:avLst/>
            <a:gdLst/>
            <a:ahLst/>
            <a:cxnLst/>
            <a:rect l="l" t="t" r="r" b="b"/>
            <a:pathLst>
              <a:path w="4495787" h="1448916">
                <a:moveTo>
                  <a:pt x="0" y="0"/>
                </a:moveTo>
                <a:lnTo>
                  <a:pt x="4495786" y="0"/>
                </a:lnTo>
                <a:lnTo>
                  <a:pt x="4495786" y="1448915"/>
                </a:lnTo>
                <a:lnTo>
                  <a:pt x="0" y="14489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968" r="-263313" b="-9968"/>
            </a:stretch>
          </a:blipFill>
        </p:spPr>
      </p:sp>
      <p:sp>
        <p:nvSpPr>
          <p:cNvPr id="8" name="AutoShape 8"/>
          <p:cNvSpPr/>
          <p:nvPr/>
        </p:nvSpPr>
        <p:spPr>
          <a:xfrm>
            <a:off x="5176757" y="2845301"/>
            <a:ext cx="12362523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5637" y="1800317"/>
            <a:ext cx="15274840" cy="837736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1780" y="1829057"/>
            <a:ext cx="14929956" cy="8839989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6732311" y="9662403"/>
            <a:ext cx="342888" cy="358474"/>
            <a:chOff x="0" y="0"/>
            <a:chExt cx="90308" cy="9441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0308" cy="94413"/>
            </a:xfrm>
            <a:custGeom>
              <a:avLst/>
              <a:gdLst/>
              <a:ahLst/>
              <a:cxnLst/>
              <a:rect l="l" t="t" r="r" b="b"/>
              <a:pathLst>
                <a:path w="90308" h="94413">
                  <a:moveTo>
                    <a:pt x="45154" y="0"/>
                  </a:moveTo>
                  <a:lnTo>
                    <a:pt x="45154" y="0"/>
                  </a:lnTo>
                  <a:cubicBezTo>
                    <a:pt x="70092" y="0"/>
                    <a:pt x="90308" y="20216"/>
                    <a:pt x="90308" y="45154"/>
                  </a:cubicBezTo>
                  <a:lnTo>
                    <a:pt x="90308" y="49259"/>
                  </a:lnTo>
                  <a:cubicBezTo>
                    <a:pt x="90308" y="74197"/>
                    <a:pt x="70092" y="94413"/>
                    <a:pt x="45154" y="94413"/>
                  </a:cubicBezTo>
                  <a:lnTo>
                    <a:pt x="45154" y="94413"/>
                  </a:lnTo>
                  <a:cubicBezTo>
                    <a:pt x="33178" y="94413"/>
                    <a:pt x="21693" y="89656"/>
                    <a:pt x="13225" y="81188"/>
                  </a:cubicBezTo>
                  <a:cubicBezTo>
                    <a:pt x="4757" y="72720"/>
                    <a:pt x="0" y="61235"/>
                    <a:pt x="0" y="49259"/>
                  </a:cubicBezTo>
                  <a:lnTo>
                    <a:pt x="0" y="45154"/>
                  </a:lnTo>
                  <a:cubicBezTo>
                    <a:pt x="0" y="33178"/>
                    <a:pt x="4757" y="21693"/>
                    <a:pt x="13225" y="13225"/>
                  </a:cubicBezTo>
                  <a:cubicBezTo>
                    <a:pt x="21693" y="4757"/>
                    <a:pt x="33178" y="0"/>
                    <a:pt x="45154" y="0"/>
                  </a:cubicBezTo>
                  <a:close/>
                </a:path>
              </a:pathLst>
            </a:custGeom>
            <a:solidFill>
              <a:srgbClr val="6CE5E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90308" cy="1325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67172" y="4243441"/>
            <a:ext cx="3152329" cy="1177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60"/>
              </a:lnSpc>
              <a:spcBef>
                <a:spcPct val="0"/>
              </a:spcBef>
            </a:pPr>
            <a:r>
              <a:rPr lang="en-US" sz="6900">
                <a:solidFill>
                  <a:srgbClr val="FEFEFE"/>
                </a:solidFill>
                <a:latin typeface="Canva Sans Bold"/>
              </a:rPr>
              <a:t>Results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045267" y="303266"/>
            <a:ext cx="12683933" cy="2154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 algn="just">
              <a:lnSpc>
                <a:spcPts val="2868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Canva Sans"/>
              </a:rPr>
              <a:t>The most prevalent ACEs were emotional neglect and parental separation (76.9%) and emotional abuse (69.2%).</a:t>
            </a:r>
          </a:p>
          <a:p>
            <a:pPr marL="410209" lvl="1" indent="-205105" algn="just">
              <a:lnSpc>
                <a:spcPts val="2868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Canva Sans"/>
              </a:rPr>
              <a:t>More than half (53.8%) had also experienced physical abuse and witnessed domestic violence within the household. </a:t>
            </a:r>
          </a:p>
          <a:p>
            <a:pPr marL="410209" lvl="1" indent="-205105" algn="just">
              <a:lnSpc>
                <a:spcPts val="2868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Canva Sans"/>
              </a:rPr>
              <a:t>Whilst sexual abuse and household substance use were least commonly reported, more than a third of participants had been exposed to these ACEs 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1507949" y="9604070"/>
            <a:ext cx="342888" cy="358474"/>
            <a:chOff x="0" y="0"/>
            <a:chExt cx="90308" cy="9441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0308" cy="94413"/>
            </a:xfrm>
            <a:custGeom>
              <a:avLst/>
              <a:gdLst/>
              <a:ahLst/>
              <a:cxnLst/>
              <a:rect l="l" t="t" r="r" b="b"/>
              <a:pathLst>
                <a:path w="90308" h="94413">
                  <a:moveTo>
                    <a:pt x="45154" y="0"/>
                  </a:moveTo>
                  <a:lnTo>
                    <a:pt x="45154" y="0"/>
                  </a:lnTo>
                  <a:cubicBezTo>
                    <a:pt x="70092" y="0"/>
                    <a:pt x="90308" y="20216"/>
                    <a:pt x="90308" y="45154"/>
                  </a:cubicBezTo>
                  <a:lnTo>
                    <a:pt x="90308" y="49259"/>
                  </a:lnTo>
                  <a:cubicBezTo>
                    <a:pt x="90308" y="74197"/>
                    <a:pt x="70092" y="94413"/>
                    <a:pt x="45154" y="94413"/>
                  </a:cubicBezTo>
                  <a:lnTo>
                    <a:pt x="45154" y="94413"/>
                  </a:lnTo>
                  <a:cubicBezTo>
                    <a:pt x="33178" y="94413"/>
                    <a:pt x="21693" y="89656"/>
                    <a:pt x="13225" y="81188"/>
                  </a:cubicBezTo>
                  <a:cubicBezTo>
                    <a:pt x="4757" y="72720"/>
                    <a:pt x="0" y="61235"/>
                    <a:pt x="0" y="49259"/>
                  </a:cubicBezTo>
                  <a:lnTo>
                    <a:pt x="0" y="45154"/>
                  </a:lnTo>
                  <a:cubicBezTo>
                    <a:pt x="0" y="33178"/>
                    <a:pt x="4757" y="21693"/>
                    <a:pt x="13225" y="13225"/>
                  </a:cubicBezTo>
                  <a:cubicBezTo>
                    <a:pt x="21693" y="4757"/>
                    <a:pt x="33178" y="0"/>
                    <a:pt x="45154" y="0"/>
                  </a:cubicBezTo>
                  <a:close/>
                </a:path>
              </a:pathLst>
            </a:custGeom>
            <a:solidFill>
              <a:srgbClr val="387C8B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90308" cy="1325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7196740" y="9657998"/>
            <a:ext cx="12683933" cy="304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67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</a:rPr>
              <a:t>‘Direct’ child maltreatment ACEs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976580" y="9607221"/>
            <a:ext cx="12683933" cy="304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67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</a:rPr>
              <a:t>‘Indirect’ household ACEs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349060" cy="10287000"/>
          </a:xfrm>
          <a:custGeom>
            <a:avLst/>
            <a:gdLst/>
            <a:ahLst/>
            <a:cxnLst/>
            <a:rect l="l" t="t" r="r" b="b"/>
            <a:pathLst>
              <a:path w="6349060" h="10287000">
                <a:moveTo>
                  <a:pt x="0" y="0"/>
                </a:moveTo>
                <a:lnTo>
                  <a:pt x="6349060" y="0"/>
                </a:lnTo>
                <a:lnTo>
                  <a:pt x="634906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459" r="-811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6349060" cy="1448916"/>
          </a:xfrm>
          <a:custGeom>
            <a:avLst/>
            <a:gdLst/>
            <a:ahLst/>
            <a:cxnLst/>
            <a:rect l="l" t="t" r="r" b="b"/>
            <a:pathLst>
              <a:path w="6349060" h="1448916">
                <a:moveTo>
                  <a:pt x="0" y="0"/>
                </a:moveTo>
                <a:lnTo>
                  <a:pt x="6349060" y="0"/>
                </a:lnTo>
                <a:lnTo>
                  <a:pt x="6349060" y="1448916"/>
                </a:lnTo>
                <a:lnTo>
                  <a:pt x="0" y="14489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461" r="-155086" b="-946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15348" y="316817"/>
            <a:ext cx="4718363" cy="815282"/>
          </a:xfrm>
          <a:custGeom>
            <a:avLst/>
            <a:gdLst/>
            <a:ahLst/>
            <a:cxnLst/>
            <a:rect l="l" t="t" r="r" b="b"/>
            <a:pathLst>
              <a:path w="4718363" h="815282">
                <a:moveTo>
                  <a:pt x="0" y="0"/>
                </a:moveTo>
                <a:lnTo>
                  <a:pt x="4718364" y="0"/>
                </a:lnTo>
                <a:lnTo>
                  <a:pt x="4718364" y="815282"/>
                </a:lnTo>
                <a:lnTo>
                  <a:pt x="0" y="8152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042413" y="208625"/>
            <a:ext cx="1989234" cy="2003807"/>
          </a:xfrm>
          <a:custGeom>
            <a:avLst/>
            <a:gdLst/>
            <a:ahLst/>
            <a:cxnLst/>
            <a:rect l="l" t="t" r="r" b="b"/>
            <a:pathLst>
              <a:path w="1989234" h="2003807">
                <a:moveTo>
                  <a:pt x="0" y="0"/>
                </a:moveTo>
                <a:lnTo>
                  <a:pt x="1989234" y="0"/>
                </a:lnTo>
                <a:lnTo>
                  <a:pt x="1989234" y="2003807"/>
                </a:lnTo>
                <a:lnTo>
                  <a:pt x="0" y="20038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237172" y="208625"/>
            <a:ext cx="1531549" cy="1851323"/>
          </a:xfrm>
          <a:custGeom>
            <a:avLst/>
            <a:gdLst/>
            <a:ahLst/>
            <a:cxnLst/>
            <a:rect l="l" t="t" r="r" b="b"/>
            <a:pathLst>
              <a:path w="1531549" h="1851323">
                <a:moveTo>
                  <a:pt x="0" y="0"/>
                </a:moveTo>
                <a:lnTo>
                  <a:pt x="1531549" y="0"/>
                </a:lnTo>
                <a:lnTo>
                  <a:pt x="1531549" y="1851323"/>
                </a:lnTo>
                <a:lnTo>
                  <a:pt x="0" y="18513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042413" y="3762111"/>
            <a:ext cx="1989234" cy="2003807"/>
          </a:xfrm>
          <a:custGeom>
            <a:avLst/>
            <a:gdLst/>
            <a:ahLst/>
            <a:cxnLst/>
            <a:rect l="l" t="t" r="r" b="b"/>
            <a:pathLst>
              <a:path w="1989234" h="2003807">
                <a:moveTo>
                  <a:pt x="0" y="0"/>
                </a:moveTo>
                <a:lnTo>
                  <a:pt x="1989234" y="0"/>
                </a:lnTo>
                <a:lnTo>
                  <a:pt x="1989234" y="2003807"/>
                </a:lnTo>
                <a:lnTo>
                  <a:pt x="0" y="20038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547238" y="3915192"/>
            <a:ext cx="1194898" cy="1438324"/>
          </a:xfrm>
          <a:custGeom>
            <a:avLst/>
            <a:gdLst/>
            <a:ahLst/>
            <a:cxnLst/>
            <a:rect l="l" t="t" r="r" b="b"/>
            <a:pathLst>
              <a:path w="1194898" h="1438324">
                <a:moveTo>
                  <a:pt x="0" y="0"/>
                </a:moveTo>
                <a:lnTo>
                  <a:pt x="1194898" y="0"/>
                </a:lnTo>
                <a:lnTo>
                  <a:pt x="1194898" y="1438323"/>
                </a:lnTo>
                <a:lnTo>
                  <a:pt x="0" y="14383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042413" y="7470893"/>
            <a:ext cx="1989234" cy="2003807"/>
          </a:xfrm>
          <a:custGeom>
            <a:avLst/>
            <a:gdLst/>
            <a:ahLst/>
            <a:cxnLst/>
            <a:rect l="l" t="t" r="r" b="b"/>
            <a:pathLst>
              <a:path w="1989234" h="2003807">
                <a:moveTo>
                  <a:pt x="0" y="0"/>
                </a:moveTo>
                <a:lnTo>
                  <a:pt x="1989234" y="0"/>
                </a:lnTo>
                <a:lnTo>
                  <a:pt x="1989234" y="2003806"/>
                </a:lnTo>
                <a:lnTo>
                  <a:pt x="0" y="20038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489978" y="7939669"/>
            <a:ext cx="1252158" cy="1220285"/>
          </a:xfrm>
          <a:custGeom>
            <a:avLst/>
            <a:gdLst/>
            <a:ahLst/>
            <a:cxnLst/>
            <a:rect l="l" t="t" r="r" b="b"/>
            <a:pathLst>
              <a:path w="1252158" h="1220285">
                <a:moveTo>
                  <a:pt x="0" y="0"/>
                </a:moveTo>
                <a:lnTo>
                  <a:pt x="1252158" y="0"/>
                </a:lnTo>
                <a:lnTo>
                  <a:pt x="1252158" y="1220285"/>
                </a:lnTo>
                <a:lnTo>
                  <a:pt x="0" y="12202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95835" y="4101987"/>
            <a:ext cx="5866139" cy="3187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0"/>
              </a:lnSpc>
              <a:spcBef>
                <a:spcPct val="0"/>
              </a:spcBef>
            </a:pPr>
            <a:r>
              <a:rPr lang="en-US" sz="6100">
                <a:solidFill>
                  <a:srgbClr val="FEFEFE"/>
                </a:solidFill>
                <a:latin typeface="Canva Sans Bold"/>
              </a:rPr>
              <a:t>Conclusions and implications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666809" y="501658"/>
            <a:ext cx="9175708" cy="915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nva Sans Bold"/>
              </a:rPr>
              <a:t>Need for effective assessment of trauma in deaf service users </a:t>
            </a:r>
          </a:p>
          <a:p>
            <a:pPr>
              <a:lnSpc>
                <a:spcPts val="2800"/>
              </a:lnSpc>
            </a:pPr>
            <a:endParaRPr lang="en-US" sz="2000">
              <a:solidFill>
                <a:srgbClr val="000000"/>
              </a:solidFill>
              <a:latin typeface="Canva Sans Bold"/>
            </a:endParaRPr>
          </a:p>
          <a:p>
            <a:pPr marL="431801" lvl="1" indent="-215900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nva Sans"/>
              </a:rPr>
              <a:t>Exposure to ACEs was almost universal, with rates that exceeded those reported in general population, adult male prison and other forensic samples.</a:t>
            </a:r>
          </a:p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</a:rPr>
              <a:t> </a:t>
            </a:r>
          </a:p>
          <a:p>
            <a:pPr marL="431801" lvl="1" indent="-215900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nva Sans"/>
              </a:rPr>
              <a:t>There is a clear need for assessment and treatment for early trauma experiences of deaf people accessing inpatient mental health services.</a:t>
            </a:r>
          </a:p>
          <a:p>
            <a:pPr>
              <a:lnSpc>
                <a:spcPts val="2800"/>
              </a:lnSpc>
            </a:pPr>
            <a:endParaRPr lang="en-US" sz="2000">
              <a:solidFill>
                <a:srgbClr val="000000"/>
              </a:solidFill>
              <a:latin typeface="Canva Sans"/>
            </a:endParaRPr>
          </a:p>
          <a:p>
            <a:pPr marL="431801" lvl="1" indent="-215900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nva Sans"/>
              </a:rPr>
              <a:t>Currently, no specific guidelines for this exist. We anticipate that lack of shared communication and a detailed understanding of deaf child development will be important. </a:t>
            </a:r>
          </a:p>
          <a:p>
            <a:pPr>
              <a:lnSpc>
                <a:spcPts val="2800"/>
              </a:lnSpc>
            </a:pPr>
            <a:endParaRPr lang="en-US" sz="2000">
              <a:solidFill>
                <a:srgbClr val="000000"/>
              </a:solidFill>
              <a:latin typeface="Canva Sans"/>
            </a:endParaRPr>
          </a:p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nva Sans Bold"/>
              </a:rPr>
              <a:t>Awareness of a broad range of potentially traumatic experiences</a:t>
            </a:r>
          </a:p>
          <a:p>
            <a:pPr>
              <a:lnSpc>
                <a:spcPts val="2800"/>
              </a:lnSpc>
            </a:pPr>
            <a:endParaRPr lang="en-US" sz="2000">
              <a:solidFill>
                <a:srgbClr val="000000"/>
              </a:solidFill>
              <a:latin typeface="Canva Sans Bold"/>
            </a:endParaRPr>
          </a:p>
          <a:p>
            <a:pPr marL="431801" lvl="1" indent="-215900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nva Sans"/>
              </a:rPr>
              <a:t>Polyvictimisation was pervasive across the sample, with three-quarters of participants experiencing both maltreatment and household ACEs. </a:t>
            </a:r>
          </a:p>
          <a:p>
            <a:pPr>
              <a:lnSpc>
                <a:spcPts val="2800"/>
              </a:lnSpc>
            </a:pPr>
            <a:endParaRPr lang="en-US" sz="2000">
              <a:solidFill>
                <a:srgbClr val="000000"/>
              </a:solidFill>
              <a:latin typeface="Canva Sans"/>
            </a:endParaRPr>
          </a:p>
          <a:p>
            <a:pPr marL="431801" lvl="1" indent="-215900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nva Sans"/>
              </a:rPr>
              <a:t>Considering the family and developmental context of direct ACEs is critical to ensuring a more comprehensive understanding of the trauma needs of deaf service users. </a:t>
            </a:r>
          </a:p>
          <a:p>
            <a:pPr>
              <a:lnSpc>
                <a:spcPts val="2800"/>
              </a:lnSpc>
            </a:pPr>
            <a:endParaRPr lang="en-US" sz="2000">
              <a:solidFill>
                <a:srgbClr val="000000"/>
              </a:solidFill>
              <a:latin typeface="Canva Sans"/>
            </a:endParaRPr>
          </a:p>
          <a:p>
            <a:pPr marL="431801" lvl="1" indent="-215900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nva Sans"/>
              </a:rPr>
              <a:t>Deaf people also face additional potentially traumatic experiences not captured within the ACEs framework (e.g., information deprivation trauma). Further research exploring these additional traumas is warranted.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962302" cy="11418574"/>
          </a:xfrm>
          <a:custGeom>
            <a:avLst/>
            <a:gdLst/>
            <a:ahLst/>
            <a:cxnLst/>
            <a:rect l="l" t="t" r="r" b="b"/>
            <a:pathLst>
              <a:path w="18962302" h="11418574">
                <a:moveTo>
                  <a:pt x="0" y="0"/>
                </a:moveTo>
                <a:lnTo>
                  <a:pt x="18962302" y="0"/>
                </a:lnTo>
                <a:lnTo>
                  <a:pt x="18962302" y="11418574"/>
                </a:lnTo>
                <a:lnTo>
                  <a:pt x="0" y="11418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7000"/>
            </a:blip>
            <a:stretch>
              <a:fillRect t="-8030" b="-261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2149"/>
            <a:ext cx="18288000" cy="1448916"/>
          </a:xfrm>
          <a:custGeom>
            <a:avLst/>
            <a:gdLst/>
            <a:ahLst/>
            <a:cxnLst/>
            <a:rect l="l" t="t" r="r" b="b"/>
            <a:pathLst>
              <a:path w="18288000" h="1448916">
                <a:moveTo>
                  <a:pt x="0" y="0"/>
                </a:moveTo>
                <a:lnTo>
                  <a:pt x="18288000" y="0"/>
                </a:lnTo>
                <a:lnTo>
                  <a:pt x="18288000" y="1448916"/>
                </a:lnTo>
                <a:lnTo>
                  <a:pt x="0" y="14489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143" b="-1714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2149"/>
            <a:ext cx="18288000" cy="1448916"/>
          </a:xfrm>
          <a:custGeom>
            <a:avLst/>
            <a:gdLst/>
            <a:ahLst/>
            <a:cxnLst/>
            <a:rect l="l" t="t" r="r" b="b"/>
            <a:pathLst>
              <a:path w="18288000" h="1448916">
                <a:moveTo>
                  <a:pt x="0" y="0"/>
                </a:moveTo>
                <a:lnTo>
                  <a:pt x="18288000" y="0"/>
                </a:lnTo>
                <a:lnTo>
                  <a:pt x="18288000" y="1448916"/>
                </a:lnTo>
                <a:lnTo>
                  <a:pt x="0" y="14489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7143" b="-1714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910877" y="192563"/>
            <a:ext cx="6156576" cy="1063789"/>
          </a:xfrm>
          <a:custGeom>
            <a:avLst/>
            <a:gdLst/>
            <a:ahLst/>
            <a:cxnLst/>
            <a:rect l="l" t="t" r="r" b="b"/>
            <a:pathLst>
              <a:path w="6156576" h="1063789">
                <a:moveTo>
                  <a:pt x="0" y="0"/>
                </a:moveTo>
                <a:lnTo>
                  <a:pt x="6156576" y="0"/>
                </a:lnTo>
                <a:lnTo>
                  <a:pt x="6156576" y="1063790"/>
                </a:lnTo>
                <a:lnTo>
                  <a:pt x="0" y="10637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8838084"/>
            <a:ext cx="18288000" cy="1448916"/>
          </a:xfrm>
          <a:custGeom>
            <a:avLst/>
            <a:gdLst/>
            <a:ahLst/>
            <a:cxnLst/>
            <a:rect l="l" t="t" r="r" b="b"/>
            <a:pathLst>
              <a:path w="18288000" h="1448916">
                <a:moveTo>
                  <a:pt x="0" y="0"/>
                </a:moveTo>
                <a:lnTo>
                  <a:pt x="18288000" y="0"/>
                </a:lnTo>
                <a:lnTo>
                  <a:pt x="18288000" y="1448916"/>
                </a:lnTo>
                <a:lnTo>
                  <a:pt x="0" y="14489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143" b="-1714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3626" y="87199"/>
            <a:ext cx="3501910" cy="1204414"/>
          </a:xfrm>
          <a:custGeom>
            <a:avLst/>
            <a:gdLst/>
            <a:ahLst/>
            <a:cxnLst/>
            <a:rect l="l" t="t" r="r" b="b"/>
            <a:pathLst>
              <a:path w="3501910" h="1204414">
                <a:moveTo>
                  <a:pt x="0" y="0"/>
                </a:moveTo>
                <a:lnTo>
                  <a:pt x="3501910" y="0"/>
                </a:lnTo>
                <a:lnTo>
                  <a:pt x="3501910" y="1204414"/>
                </a:lnTo>
                <a:lnTo>
                  <a:pt x="0" y="12044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66007" y="2084942"/>
            <a:ext cx="17155985" cy="5955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49"/>
              </a:lnSpc>
            </a:pPr>
            <a:r>
              <a:rPr lang="en-US" sz="3479">
                <a:solidFill>
                  <a:srgbClr val="000000"/>
                </a:solidFill>
                <a:latin typeface="Canva Sans Bold"/>
              </a:rPr>
              <a:t>Full paper</a:t>
            </a:r>
            <a:r>
              <a:rPr lang="en-US" sz="3479">
                <a:solidFill>
                  <a:srgbClr val="000000"/>
                </a:solidFill>
                <a:latin typeface="Canva Sans"/>
              </a:rPr>
              <a:t>: </a:t>
            </a:r>
          </a:p>
          <a:p>
            <a:pPr algn="ctr">
              <a:lnSpc>
                <a:spcPts val="5949"/>
              </a:lnSpc>
            </a:pPr>
            <a:endParaRPr lang="en-US" sz="3479">
              <a:solidFill>
                <a:srgbClr val="000000"/>
              </a:solidFill>
              <a:latin typeface="Canva Sans"/>
            </a:endParaRPr>
          </a:p>
          <a:p>
            <a:pPr algn="ctr">
              <a:lnSpc>
                <a:spcPts val="5949"/>
              </a:lnSpc>
            </a:pPr>
            <a:r>
              <a:rPr lang="en-US" sz="3479">
                <a:solidFill>
                  <a:srgbClr val="000000"/>
                </a:solidFill>
                <a:latin typeface="Canva Sans"/>
              </a:rPr>
              <a:t>Webb, E. L., Baker, K., Morris, D., Nawab, Z., Lupattelli Gencarelli, B., Worsfold, J., &amp; Hamilton, A. (2023). Leaving the Past Behind: Exploring the Adverse Childhood Experiences of Males Detained to a Secure Specialist Deaf Inpatient Mental Health Service. </a:t>
            </a:r>
            <a:r>
              <a:rPr lang="en-US" sz="3479">
                <a:solidFill>
                  <a:srgbClr val="000000"/>
                </a:solidFill>
                <a:latin typeface="Canva Sans Italics"/>
              </a:rPr>
              <a:t>Journal of Forensic Psychology Research and Practice. </a:t>
            </a:r>
          </a:p>
          <a:p>
            <a:pPr algn="ctr">
              <a:lnSpc>
                <a:spcPts val="5949"/>
              </a:lnSpc>
            </a:pPr>
            <a:endParaRPr lang="en-US" sz="3479">
              <a:solidFill>
                <a:srgbClr val="000000"/>
              </a:solidFill>
              <a:latin typeface="Canva Sans Italics"/>
            </a:endParaRPr>
          </a:p>
          <a:p>
            <a:pPr algn="ctr">
              <a:lnSpc>
                <a:spcPts val="5949"/>
              </a:lnSpc>
            </a:pPr>
            <a:r>
              <a:rPr lang="en-US" sz="3479">
                <a:solidFill>
                  <a:srgbClr val="000000"/>
                </a:solidFill>
                <a:latin typeface="Canva Sans"/>
              </a:rPr>
              <a:t>https://doi.org/10.1080/24732850.2023.2249443 </a:t>
            </a:r>
          </a:p>
        </p:txBody>
      </p:sp>
      <p:sp>
        <p:nvSpPr>
          <p:cNvPr id="9" name="Freeform 9"/>
          <p:cNvSpPr/>
          <p:nvPr/>
        </p:nvSpPr>
        <p:spPr>
          <a:xfrm>
            <a:off x="0" y="8840233"/>
            <a:ext cx="18288000" cy="1448916"/>
          </a:xfrm>
          <a:custGeom>
            <a:avLst/>
            <a:gdLst/>
            <a:ahLst/>
            <a:cxnLst/>
            <a:rect l="l" t="t" r="r" b="b"/>
            <a:pathLst>
              <a:path w="18288000" h="1448916">
                <a:moveTo>
                  <a:pt x="0" y="0"/>
                </a:moveTo>
                <a:lnTo>
                  <a:pt x="18288000" y="0"/>
                </a:lnTo>
                <a:lnTo>
                  <a:pt x="18288000" y="1448916"/>
                </a:lnTo>
                <a:lnTo>
                  <a:pt x="0" y="14489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7143" b="-17143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838</Words>
  <Application>Microsoft Office PowerPoint</Application>
  <PresentationFormat>Custom</PresentationFormat>
  <Paragraphs>69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Canva Sans Italics</vt:lpstr>
      <vt:lpstr>Canva Sans Bold</vt:lpstr>
      <vt:lpstr>Canva Sans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Deaf ACEs brief presentation</dc:title>
  <dc:creator>Deborah Morris</dc:creator>
  <cp:lastModifiedBy>Deborah Morris</cp:lastModifiedBy>
  <cp:revision>3</cp:revision>
  <dcterms:created xsi:type="dcterms:W3CDTF">2006-08-16T00:00:00Z</dcterms:created>
  <dcterms:modified xsi:type="dcterms:W3CDTF">2024-03-20T22:47:52Z</dcterms:modified>
  <dc:identifier>DAF5YI6kLic</dc:identifier>
</cp:coreProperties>
</file>